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320" r:id="rId3"/>
    <p:sldId id="311" r:id="rId4"/>
    <p:sldId id="291" r:id="rId5"/>
    <p:sldId id="312" r:id="rId6"/>
    <p:sldId id="313" r:id="rId7"/>
    <p:sldId id="314" r:id="rId8"/>
    <p:sldId id="315" r:id="rId9"/>
    <p:sldId id="316" r:id="rId10"/>
    <p:sldId id="317" r:id="rId11"/>
    <p:sldId id="318" r:id="rId12"/>
    <p:sldId id="319" r:id="rId13"/>
    <p:sldId id="321" r:id="rId14"/>
    <p:sldId id="322" r:id="rId15"/>
    <p:sldId id="323" r:id="rId16"/>
    <p:sldId id="327" r:id="rId17"/>
    <p:sldId id="328" r:id="rId18"/>
    <p:sldId id="324" r:id="rId19"/>
    <p:sldId id="292" r:id="rId20"/>
    <p:sldId id="293" r:id="rId21"/>
    <p:sldId id="325" r:id="rId22"/>
    <p:sldId id="326" r:id="rId23"/>
    <p:sldId id="329" r:id="rId24"/>
    <p:sldId id="295" r:id="rId25"/>
    <p:sldId id="300" r:id="rId26"/>
    <p:sldId id="296" r:id="rId27"/>
    <p:sldId id="298" r:id="rId28"/>
    <p:sldId id="297" r:id="rId29"/>
    <p:sldId id="299" r:id="rId30"/>
    <p:sldId id="303" r:id="rId31"/>
    <p:sldId id="301" r:id="rId32"/>
    <p:sldId id="302" r:id="rId33"/>
    <p:sldId id="304" r:id="rId34"/>
    <p:sldId id="305" r:id="rId35"/>
    <p:sldId id="308" r:id="rId36"/>
    <p:sldId id="307" r:id="rId37"/>
    <p:sldId id="330" r:id="rId38"/>
    <p:sldId id="331" r:id="rId39"/>
    <p:sldId id="309" r:id="rId40"/>
    <p:sldId id="310" r:id="rId41"/>
  </p:sldIdLst>
  <p:sldSz cx="9144000" cy="6858000" type="screen4x3"/>
  <p:notesSz cx="6858000" cy="10013950"/>
  <p:defaultTextStyle>
    <a:defPPr>
      <a:defRPr lang="it-IT"/>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5">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0" d="100"/>
          <a:sy n="110" d="100"/>
        </p:scale>
        <p:origin x="1566"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6006"/>
    </p:cViewPr>
  </p:sorterViewPr>
  <p:notesViewPr>
    <p:cSldViewPr>
      <p:cViewPr varScale="1">
        <p:scale>
          <a:sx n="66" d="100"/>
          <a:sy n="66" d="100"/>
        </p:scale>
        <p:origin x="-1603" y="-77"/>
      </p:cViewPr>
      <p:guideLst>
        <p:guide orient="horz" pos="3155"/>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500063"/>
          </a:xfrm>
          <a:prstGeom prst="rect">
            <a:avLst/>
          </a:prstGeom>
        </p:spPr>
        <p:txBody>
          <a:bodyPr vert="horz" lIns="96451" tIns="48225" rIns="96451" bIns="48225" rtlCol="0"/>
          <a:lstStyle>
            <a:lvl1pPr algn="l" eaLnBrk="1" hangingPunct="1">
              <a:defRPr sz="1300">
                <a:latin typeface="Arial" charset="0"/>
              </a:defRPr>
            </a:lvl1pPr>
          </a:lstStyle>
          <a:p>
            <a:pPr>
              <a:defRPr/>
            </a:pPr>
            <a:endParaRPr lang="it-IT"/>
          </a:p>
        </p:txBody>
      </p:sp>
      <p:sp>
        <p:nvSpPr>
          <p:cNvPr id="3" name="Segnaposto data 2"/>
          <p:cNvSpPr>
            <a:spLocks noGrp="1"/>
          </p:cNvSpPr>
          <p:nvPr>
            <p:ph type="dt" idx="1"/>
          </p:nvPr>
        </p:nvSpPr>
        <p:spPr>
          <a:xfrm>
            <a:off x="3884613" y="0"/>
            <a:ext cx="2971800" cy="500063"/>
          </a:xfrm>
          <a:prstGeom prst="rect">
            <a:avLst/>
          </a:prstGeom>
        </p:spPr>
        <p:txBody>
          <a:bodyPr vert="horz" lIns="96451" tIns="48225" rIns="96451" bIns="48225" rtlCol="0"/>
          <a:lstStyle>
            <a:lvl1pPr algn="r" eaLnBrk="1" hangingPunct="1">
              <a:defRPr sz="1300">
                <a:latin typeface="Arial" charset="0"/>
              </a:defRPr>
            </a:lvl1pPr>
          </a:lstStyle>
          <a:p>
            <a:pPr>
              <a:defRPr/>
            </a:pPr>
            <a:fld id="{57ACEC93-1CF0-4584-A485-CCCD85DE1471}" type="datetimeFigureOut">
              <a:rPr lang="it-IT"/>
              <a:pPr>
                <a:defRPr/>
              </a:pPr>
              <a:t>06/03/2018</a:t>
            </a:fld>
            <a:endParaRPr lang="it-IT"/>
          </a:p>
        </p:txBody>
      </p:sp>
      <p:sp>
        <p:nvSpPr>
          <p:cNvPr id="4" name="Segnaposto immagine diapositiva 3"/>
          <p:cNvSpPr>
            <a:spLocks noGrp="1" noRot="1" noChangeAspect="1"/>
          </p:cNvSpPr>
          <p:nvPr>
            <p:ph type="sldImg" idx="2"/>
          </p:nvPr>
        </p:nvSpPr>
        <p:spPr>
          <a:xfrm>
            <a:off x="927100" y="752475"/>
            <a:ext cx="5003800" cy="3752850"/>
          </a:xfrm>
          <a:prstGeom prst="rect">
            <a:avLst/>
          </a:prstGeom>
          <a:noFill/>
          <a:ln w="12700">
            <a:solidFill>
              <a:prstClr val="black"/>
            </a:solidFill>
          </a:ln>
        </p:spPr>
        <p:txBody>
          <a:bodyPr vert="horz" lIns="96451" tIns="48225" rIns="96451" bIns="48225" rtlCol="0" anchor="ctr"/>
          <a:lstStyle/>
          <a:p>
            <a:pPr lvl="0"/>
            <a:endParaRPr lang="it-IT" noProof="0"/>
          </a:p>
        </p:txBody>
      </p:sp>
      <p:sp>
        <p:nvSpPr>
          <p:cNvPr id="5" name="Segnaposto note 4"/>
          <p:cNvSpPr>
            <a:spLocks noGrp="1"/>
          </p:cNvSpPr>
          <p:nvPr>
            <p:ph type="body" sz="quarter" idx="3"/>
          </p:nvPr>
        </p:nvSpPr>
        <p:spPr>
          <a:xfrm>
            <a:off x="685800" y="4756150"/>
            <a:ext cx="5486400" cy="4506913"/>
          </a:xfrm>
          <a:prstGeom prst="rect">
            <a:avLst/>
          </a:prstGeom>
        </p:spPr>
        <p:txBody>
          <a:bodyPr vert="horz" lIns="96451" tIns="48225" rIns="96451" bIns="48225"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512300"/>
            <a:ext cx="2971800" cy="500063"/>
          </a:xfrm>
          <a:prstGeom prst="rect">
            <a:avLst/>
          </a:prstGeom>
        </p:spPr>
        <p:txBody>
          <a:bodyPr vert="horz" lIns="96451" tIns="48225" rIns="96451" bIns="48225" rtlCol="0" anchor="b"/>
          <a:lstStyle>
            <a:lvl1pPr algn="l" eaLnBrk="1" hangingPunct="1">
              <a:defRPr sz="1300">
                <a:latin typeface="Arial" charset="0"/>
              </a:defRPr>
            </a:lvl1pPr>
          </a:lstStyle>
          <a:p>
            <a:pPr>
              <a:defRPr/>
            </a:pPr>
            <a:endParaRPr lang="it-IT"/>
          </a:p>
        </p:txBody>
      </p:sp>
      <p:sp>
        <p:nvSpPr>
          <p:cNvPr id="7" name="Segnaposto numero diapositiva 6"/>
          <p:cNvSpPr>
            <a:spLocks noGrp="1"/>
          </p:cNvSpPr>
          <p:nvPr>
            <p:ph type="sldNum" sz="quarter" idx="5"/>
          </p:nvPr>
        </p:nvSpPr>
        <p:spPr>
          <a:xfrm>
            <a:off x="3884613" y="9512300"/>
            <a:ext cx="2971800" cy="500063"/>
          </a:xfrm>
          <a:prstGeom prst="rect">
            <a:avLst/>
          </a:prstGeom>
        </p:spPr>
        <p:txBody>
          <a:bodyPr vert="horz" wrap="square" lIns="96451" tIns="48225" rIns="96451" bIns="48225" numCol="1" anchor="b" anchorCtr="0" compatLnSpc="1">
            <a:prstTxWarp prst="textNoShape">
              <a:avLst/>
            </a:prstTxWarp>
          </a:bodyPr>
          <a:lstStyle>
            <a:lvl1pPr algn="r" eaLnBrk="1" hangingPunct="1">
              <a:defRPr sz="1300"/>
            </a:lvl1pPr>
          </a:lstStyle>
          <a:p>
            <a:fld id="{379A7C05-C91F-4CDD-8DD1-EFA4BA21BBC1}" type="slidenum">
              <a:rPr lang="it-IT" altLang="it-IT"/>
              <a:pPr/>
              <a:t>‹N›</a:t>
            </a:fld>
            <a:endParaRPr lang="it-IT" altLang="it-IT"/>
          </a:p>
        </p:txBody>
      </p:sp>
    </p:spTree>
    <p:extLst>
      <p:ext uri="{BB962C8B-B14F-4D97-AF65-F5344CB8AC3E}">
        <p14:creationId xmlns:p14="http://schemas.microsoft.com/office/powerpoint/2010/main" val="20524423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09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a:p>
        </p:txBody>
      </p:sp>
      <p:sp>
        <p:nvSpPr>
          <p:cNvPr id="4100" name="Segnaposto numero diapositiva 3"/>
          <p:cNvSpPr>
            <a:spLocks noGrp="1"/>
          </p:cNvSpPr>
          <p:nvPr>
            <p:ph type="sldNum" sz="quarter" idx="5"/>
          </p:nvPr>
        </p:nvSpPr>
        <p:spPr bwMode="auto">
          <a:noFill/>
          <a:ln>
            <a:miter lim="800000"/>
            <a:headEnd/>
            <a:tailEnd/>
          </a:ln>
        </p:spPr>
        <p:txBody>
          <a:bodyPr/>
          <a:lstStyle/>
          <a:p>
            <a:fld id="{B2782CBD-815D-4BD3-9C12-8B821E6DCAE0}" type="slidenum">
              <a:rPr lang="it-IT" altLang="it-IT"/>
              <a:pPr/>
              <a:t>1</a:t>
            </a:fld>
            <a:endParaRPr lang="it-IT" altLang="it-IT"/>
          </a:p>
        </p:txBody>
      </p:sp>
    </p:spTree>
    <p:extLst>
      <p:ext uri="{BB962C8B-B14F-4D97-AF65-F5344CB8AC3E}">
        <p14:creationId xmlns:p14="http://schemas.microsoft.com/office/powerpoint/2010/main" val="226585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09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a:p>
        </p:txBody>
      </p:sp>
      <p:sp>
        <p:nvSpPr>
          <p:cNvPr id="40964" name="Segnaposto numero diapositiva 3"/>
          <p:cNvSpPr>
            <a:spLocks noGrp="1"/>
          </p:cNvSpPr>
          <p:nvPr>
            <p:ph type="sldNum" sz="quarter" idx="5"/>
          </p:nvPr>
        </p:nvSpPr>
        <p:spPr bwMode="auto">
          <a:noFill/>
          <a:ln>
            <a:miter lim="800000"/>
            <a:headEnd/>
            <a:tailEnd/>
          </a:ln>
        </p:spPr>
        <p:txBody>
          <a:bodyPr/>
          <a:lstStyle/>
          <a:p>
            <a:fld id="{8A4A804C-EE83-44AF-A5CE-10A7A52137D2}" type="slidenum">
              <a:rPr lang="it-IT" altLang="it-IT"/>
              <a:pPr/>
              <a:t>24</a:t>
            </a:fld>
            <a:endParaRPr lang="it-IT" altLang="it-IT"/>
          </a:p>
        </p:txBody>
      </p:sp>
    </p:spTree>
    <p:extLst>
      <p:ext uri="{BB962C8B-B14F-4D97-AF65-F5344CB8AC3E}">
        <p14:creationId xmlns:p14="http://schemas.microsoft.com/office/powerpoint/2010/main" val="392822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16F1E87F-C991-4DBA-842E-0C9942976FDE}" type="datetimeFigureOut">
              <a:rPr lang="it-IT"/>
              <a:pPr>
                <a:defRPr/>
              </a:pPr>
              <a:t>06/03/2018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DCA82CD1-B952-492C-8209-E1EACB133C5D}" type="slidenum">
              <a:rPr lang="it-IT" altLang="it-IT"/>
              <a:pPr/>
              <a:t>‹N›</a:t>
            </a:fld>
            <a:endParaRPr lang="it-IT" alt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2CD5869B-1A40-4C69-9D38-37EDFD65AEC7}" type="datetimeFigureOut">
              <a:rPr lang="it-IT"/>
              <a:pPr>
                <a:defRPr/>
              </a:pPr>
              <a:t>06/03/2018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C286636D-985B-4838-B9D1-B2155148455D}" type="slidenum">
              <a:rPr lang="it-IT" altLang="it-IT"/>
              <a:pPr/>
              <a:t>‹N›</a:t>
            </a:fld>
            <a:endParaRPr lang="it-IT" alt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6C89CB55-0437-420D-ABBA-CCBF84244842}" type="datetimeFigureOut">
              <a:rPr lang="it-IT"/>
              <a:pPr>
                <a:defRPr/>
              </a:pPr>
              <a:t>06/03/2018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F42E224D-E946-4B50-B328-942208C269E8}" type="slidenum">
              <a:rPr lang="it-IT" altLang="it-IT"/>
              <a:pPr/>
              <a:t>‹N›</a:t>
            </a:fld>
            <a:endParaRPr lang="it-IT" alt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0FFE2995-016A-4DE1-B42E-917D89137F62}" type="datetimeFigureOut">
              <a:rPr lang="it-IT"/>
              <a:pPr>
                <a:defRPr/>
              </a:pPr>
              <a:t>06/03/2018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0D8CD2E1-A710-4A63-95A3-BF52BDA8BA3B}" type="slidenum">
              <a:rPr lang="it-IT" altLang="it-IT"/>
              <a:pPr/>
              <a:t>‹N›</a:t>
            </a:fld>
            <a:endParaRPr lang="it-IT" alt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6D0ED02A-1AC8-4B7E-8E91-06F63980D49B}" type="datetimeFigureOut">
              <a:rPr lang="it-IT"/>
              <a:pPr>
                <a:defRPr/>
              </a:pPr>
              <a:t>06/03/2018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A932350A-19B8-4A7C-970E-C3EBFC13DA1D}" type="slidenum">
              <a:rPr lang="it-IT" altLang="it-IT"/>
              <a:pPr/>
              <a:t>‹N›</a:t>
            </a:fld>
            <a:endParaRPr lang="it-IT" alt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789C4802-3A76-4994-909B-909EC7F70876}" type="datetimeFigureOut">
              <a:rPr lang="it-IT"/>
              <a:pPr>
                <a:defRPr/>
              </a:pPr>
              <a:t>06/03/2018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9B220C9A-7EEF-4457-89C0-5A44F59174FE}" type="slidenum">
              <a:rPr lang="it-IT" altLang="it-IT"/>
              <a:pPr/>
              <a:t>‹N›</a:t>
            </a:fld>
            <a:endParaRPr lang="it-IT" alt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9FC5CCFF-7A60-4E1A-A42B-231168578776}" type="datetimeFigureOut">
              <a:rPr lang="it-IT"/>
              <a:pPr>
                <a:defRPr/>
              </a:pPr>
              <a:t>06/03/2018</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fld id="{94F5D188-7B0E-4DD3-8CBF-881DE134F76E}" type="slidenum">
              <a:rPr lang="it-IT" altLang="it-IT"/>
              <a:pPr/>
              <a:t>‹N›</a:t>
            </a:fld>
            <a:endParaRPr lang="it-IT" alt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C6A207BB-5990-42B2-BD5A-0E2C152FBE2D}" type="datetimeFigureOut">
              <a:rPr lang="it-IT"/>
              <a:pPr>
                <a:defRPr/>
              </a:pPr>
              <a:t>06/03/2018</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fld id="{571D7D12-C433-4F8E-B650-F3495BCEFBEC}" type="slidenum">
              <a:rPr lang="it-IT" altLang="it-IT"/>
              <a:pPr/>
              <a:t>‹N›</a:t>
            </a:fld>
            <a:endParaRPr lang="it-IT" alt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6D477A03-0261-4BF5-B0DE-FF13782933DD}" type="datetimeFigureOut">
              <a:rPr lang="it-IT"/>
              <a:pPr>
                <a:defRPr/>
              </a:pPr>
              <a:t>06/03/2018</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fld id="{01DC8BBC-C385-4629-9EF5-E6DF8D2442BA}" type="slidenum">
              <a:rPr lang="it-IT" altLang="it-IT"/>
              <a:pPr/>
              <a:t>‹N›</a:t>
            </a:fld>
            <a:endParaRPr lang="it-IT" alt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0D416BB4-DDD3-40CC-9554-93FCFDF2CEFF}" type="datetimeFigureOut">
              <a:rPr lang="it-IT"/>
              <a:pPr>
                <a:defRPr/>
              </a:pPr>
              <a:t>06/03/2018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D7520418-913C-40B8-937D-9722D1379C6C}" type="slidenum">
              <a:rPr lang="it-IT" altLang="it-IT"/>
              <a:pPr/>
              <a:t>‹N›</a:t>
            </a:fld>
            <a:endParaRPr lang="it-IT" alt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F7118E1E-F194-4DB5-A7CB-1D801F4776F1}" type="datetimeFigureOut">
              <a:rPr lang="it-IT"/>
              <a:pPr>
                <a:defRPr/>
              </a:pPr>
              <a:t>06/03/2018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6A348B3E-43E4-4AD4-8936-42D86CD527A9}" type="slidenum">
              <a:rPr lang="it-IT" altLang="it-IT"/>
              <a:pPr/>
              <a:t>‹N›</a:t>
            </a:fld>
            <a:endParaRPr lang="it-IT" alt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0AF8A39-3F65-4700-B8BD-96A196D0080F}" type="datetimeFigureOut">
              <a:rPr lang="it-IT"/>
              <a:pPr>
                <a:defRPr/>
              </a:pPr>
              <a:t>06/03/2018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26046FCF-6245-4915-9C4D-7D11AF820F1C}"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file:///C:\Users\robert\Desktop\Temporary%20Internet%20Files\robert\perizie\MANUALI\DSM-IV%20TR\valmu\frte01b.htm" TargetMode="External"/><Relationship Id="rId2" Type="http://schemas.openxmlformats.org/officeDocument/2006/relationships/hyperlink" Target="file:///C:\Users\robert\Desktop\Temporary%20Internet%20Files\robert\perizie\MANUALI\DSM-IV%20TR\valmu\frte01a.ht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1116013" y="333375"/>
            <a:ext cx="6656387" cy="5040313"/>
          </a:xfrm>
          <a:prstGeom prst="rect">
            <a:avLst/>
          </a:prstGeom>
        </p:spPr>
        <p:txBody>
          <a:bodyPr anchor="ctr">
            <a:normAutofit fontScale="25000" lnSpcReduction="20000"/>
          </a:bodyPr>
          <a:lstStyle/>
          <a:p>
            <a:pPr algn="ctr" eaLnBrk="1" fontAlgn="auto" hangingPunct="1">
              <a:spcAft>
                <a:spcPts val="0"/>
              </a:spcAft>
              <a:defRPr/>
            </a:pPr>
            <a:endParaRPr lang="it-IT" sz="6200" b="1" i="1" u="sng" dirty="0">
              <a:latin typeface="Verdana" panose="020B0604030504040204" pitchFamily="34" charset="0"/>
              <a:ea typeface="Verdana" panose="020B0604030504040204" pitchFamily="34" charset="0"/>
              <a:cs typeface="Verdana" panose="020B0604030504040204" pitchFamily="34" charset="0"/>
            </a:endParaRPr>
          </a:p>
          <a:p>
            <a:pPr algn="ctr" eaLnBrk="1" fontAlgn="auto" hangingPunct="1">
              <a:spcAft>
                <a:spcPts val="0"/>
              </a:spcAft>
              <a:defRPr/>
            </a:pPr>
            <a:endParaRPr lang="it-IT" sz="6200" b="1" i="1" u="sng" dirty="0">
              <a:latin typeface="Verdana" panose="020B0604030504040204" pitchFamily="34" charset="0"/>
              <a:ea typeface="Verdana" panose="020B0604030504040204" pitchFamily="34" charset="0"/>
              <a:cs typeface="Verdana" panose="020B0604030504040204" pitchFamily="34" charset="0"/>
            </a:endParaRPr>
          </a:p>
          <a:p>
            <a:pPr algn="ctr" eaLnBrk="1" fontAlgn="auto" hangingPunct="1">
              <a:spcAft>
                <a:spcPts val="0"/>
              </a:spcAft>
              <a:defRPr/>
            </a:pPr>
            <a:r>
              <a:rPr lang="it-IT" sz="7400" b="1" i="1" u="sng" dirty="0">
                <a:latin typeface="Verdana" panose="020B0604030504040204" pitchFamily="34" charset="0"/>
                <a:ea typeface="Verdana" panose="020B0604030504040204" pitchFamily="34" charset="0"/>
                <a:cs typeface="Verdana" panose="020B0604030504040204" pitchFamily="34" charset="0"/>
              </a:rPr>
              <a:t>Dr.  Robert  A.  Bergonzi</a:t>
            </a:r>
            <a:br>
              <a:rPr lang="it-IT" sz="7400" b="1" i="1" u="sng" dirty="0">
                <a:latin typeface="Verdana" panose="020B0604030504040204" pitchFamily="34" charset="0"/>
                <a:ea typeface="Verdana" panose="020B0604030504040204" pitchFamily="34" charset="0"/>
                <a:cs typeface="Verdana" panose="020B0604030504040204" pitchFamily="34" charset="0"/>
              </a:rPr>
            </a:br>
            <a:endParaRPr lang="it-IT" sz="2800" b="1" dirty="0">
              <a:latin typeface="+mj-lt"/>
              <a:ea typeface="+mj-ea"/>
              <a:cs typeface="+mj-cs"/>
            </a:endParaRPr>
          </a:p>
          <a:p>
            <a:pPr algn="ctr" eaLnBrk="1" fontAlgn="auto" hangingPunct="1">
              <a:spcAft>
                <a:spcPts val="0"/>
              </a:spcAft>
              <a:defRPr/>
            </a:pPr>
            <a:r>
              <a:rPr lang="it-IT" sz="4900" b="1" dirty="0">
                <a:solidFill>
                  <a:schemeClr val="tx2">
                    <a:lumMod val="75000"/>
                  </a:schemeClr>
                </a:solidFill>
                <a:latin typeface="Arial" pitchFamily="34" charset="0"/>
                <a:ea typeface="+mj-ea"/>
                <a:cs typeface="Arial" pitchFamily="34" charset="0"/>
              </a:rPr>
              <a:t>www.dannopsichico.org</a:t>
            </a:r>
          </a:p>
          <a:p>
            <a:pPr algn="ctr" eaLnBrk="1" fontAlgn="auto" hangingPunct="1">
              <a:spcAft>
                <a:spcPts val="0"/>
              </a:spcAft>
              <a:defRPr/>
            </a:pPr>
            <a:endParaRPr lang="it-IT" sz="2800" b="1" dirty="0">
              <a:latin typeface="+mj-lt"/>
              <a:ea typeface="+mj-ea"/>
              <a:cs typeface="+mj-cs"/>
            </a:endParaRPr>
          </a:p>
          <a:p>
            <a:pPr algn="ctr" eaLnBrk="1" fontAlgn="auto" hangingPunct="1">
              <a:spcAft>
                <a:spcPts val="0"/>
              </a:spcAft>
              <a:defRPr/>
            </a:pPr>
            <a:endParaRPr lang="it-IT" sz="2800" b="1" dirty="0">
              <a:latin typeface="+mj-lt"/>
              <a:ea typeface="+mj-ea"/>
              <a:cs typeface="+mj-cs"/>
            </a:endParaRPr>
          </a:p>
          <a:p>
            <a:pPr algn="ctr" eaLnBrk="1" fontAlgn="auto" hangingPunct="1">
              <a:spcAft>
                <a:spcPts val="0"/>
              </a:spcAft>
              <a:defRPr/>
            </a:pPr>
            <a:endParaRPr lang="it-IT" sz="2800" b="1" dirty="0">
              <a:latin typeface="+mj-lt"/>
              <a:ea typeface="+mj-ea"/>
              <a:cs typeface="+mj-cs"/>
            </a:endParaRPr>
          </a:p>
          <a:p>
            <a:pPr algn="ctr" eaLnBrk="1" fontAlgn="auto" hangingPunct="1">
              <a:spcAft>
                <a:spcPts val="0"/>
              </a:spcAft>
              <a:defRPr/>
            </a:pPr>
            <a:r>
              <a:rPr lang="it-IT" sz="7000" b="1" dirty="0">
                <a:latin typeface="Verdana" pitchFamily="34" charset="0"/>
                <a:ea typeface="+mj-ea"/>
                <a:cs typeface="+mj-cs"/>
              </a:rPr>
              <a:t>”LA VALUTAZIONE E QUANTIFICAZIONE DEL DANNO PSICHICO : ISTRUZIONI PER L’USO”</a:t>
            </a:r>
            <a:br>
              <a:rPr lang="it-IT" sz="7000" dirty="0">
                <a:latin typeface="Verdana" pitchFamily="34" charset="0"/>
                <a:ea typeface="+mj-ea"/>
                <a:cs typeface="+mj-cs"/>
              </a:rPr>
            </a:br>
            <a:r>
              <a:rPr lang="it-IT" sz="7000" b="1" dirty="0">
                <a:latin typeface="Verdana" pitchFamily="34" charset="0"/>
                <a:ea typeface="+mj-ea"/>
                <a:cs typeface="+mj-cs"/>
              </a:rPr>
              <a:t> </a:t>
            </a:r>
            <a:br>
              <a:rPr lang="it-IT" sz="7000" dirty="0">
                <a:latin typeface="Verdana" pitchFamily="34" charset="0"/>
                <a:ea typeface="+mj-ea"/>
                <a:cs typeface="+mj-cs"/>
              </a:rPr>
            </a:br>
            <a:r>
              <a:rPr lang="it-IT" sz="7000" b="1" dirty="0">
                <a:latin typeface="Verdana" pitchFamily="34" charset="0"/>
                <a:ea typeface="+mj-ea"/>
                <a:cs typeface="+mj-cs"/>
              </a:rPr>
              <a:t> </a:t>
            </a:r>
            <a:br>
              <a:rPr lang="it-IT" sz="7000" dirty="0">
                <a:latin typeface="Verdana" pitchFamily="34" charset="0"/>
                <a:ea typeface="+mj-ea"/>
                <a:cs typeface="+mj-cs"/>
              </a:rPr>
            </a:br>
            <a:r>
              <a:rPr lang="it-IT" sz="7000" b="1" dirty="0">
                <a:latin typeface="Verdana" pitchFamily="34" charset="0"/>
                <a:ea typeface="+mj-ea"/>
                <a:cs typeface="+mj-cs"/>
              </a:rPr>
              <a:t>Sabato 18 novembre 2016</a:t>
            </a:r>
          </a:p>
          <a:p>
            <a:pPr algn="ctr" eaLnBrk="1" fontAlgn="auto" hangingPunct="1">
              <a:spcAft>
                <a:spcPts val="0"/>
              </a:spcAft>
              <a:defRPr/>
            </a:pPr>
            <a:br>
              <a:rPr lang="it-IT" sz="7000" dirty="0">
                <a:latin typeface="Verdana" pitchFamily="34" charset="0"/>
                <a:ea typeface="+mj-ea"/>
                <a:cs typeface="+mj-cs"/>
              </a:rPr>
            </a:br>
            <a:r>
              <a:rPr lang="it-IT" sz="7000" b="1" dirty="0">
                <a:latin typeface="Verdana" pitchFamily="34" charset="0"/>
                <a:ea typeface="+mj-ea"/>
                <a:cs typeface="+mj-cs"/>
              </a:rPr>
              <a:t>UNIVERSITA’ CATTOLICA DEL SACRO CUORE </a:t>
            </a:r>
          </a:p>
          <a:p>
            <a:pPr algn="ctr" eaLnBrk="1" fontAlgn="auto" hangingPunct="1">
              <a:spcAft>
                <a:spcPts val="0"/>
              </a:spcAft>
              <a:defRPr/>
            </a:pPr>
            <a:endParaRPr lang="it-IT" sz="7000" b="1" dirty="0">
              <a:latin typeface="Verdana" pitchFamily="34" charset="0"/>
              <a:ea typeface="+mj-ea"/>
              <a:cs typeface="+mj-cs"/>
            </a:endParaRPr>
          </a:p>
          <a:p>
            <a:pPr algn="ctr" eaLnBrk="1" fontAlgn="auto" hangingPunct="1">
              <a:spcAft>
                <a:spcPts val="0"/>
              </a:spcAft>
              <a:defRPr/>
            </a:pPr>
            <a:r>
              <a:rPr lang="it-IT" sz="7000" b="1" dirty="0">
                <a:latin typeface="Verdana" pitchFamily="34" charset="0"/>
                <a:ea typeface="+mj-ea"/>
                <a:cs typeface="+mj-cs"/>
              </a:rPr>
              <a:t>MILANO </a:t>
            </a:r>
            <a:br>
              <a:rPr lang="it-IT" sz="7000" dirty="0">
                <a:latin typeface="Verdana" pitchFamily="34" charset="0"/>
                <a:ea typeface="+mj-ea"/>
                <a:cs typeface="+mj-cs"/>
              </a:rPr>
            </a:br>
            <a:r>
              <a:rPr lang="it-IT" sz="7000" b="1" dirty="0">
                <a:latin typeface="Verdana" pitchFamily="34" charset="0"/>
                <a:ea typeface="+mj-ea"/>
                <a:cs typeface="+mj-cs"/>
              </a:rPr>
              <a:t> </a:t>
            </a:r>
            <a:br>
              <a:rPr lang="it-IT" sz="2800" dirty="0">
                <a:latin typeface="+mj-lt"/>
                <a:ea typeface="+mj-ea"/>
                <a:cs typeface="+mj-cs"/>
              </a:rPr>
            </a:br>
            <a:br>
              <a:rPr lang="it-IT" sz="2800" dirty="0">
                <a:latin typeface="+mj-lt"/>
                <a:ea typeface="+mj-ea"/>
                <a:cs typeface="+mj-cs"/>
              </a:rPr>
            </a:br>
            <a:endParaRPr lang="it-IT" sz="2800" dirty="0">
              <a:latin typeface="Verdana" pitchFamily="34" charset="0"/>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120680"/>
          </a:xfrm>
        </p:spPr>
        <p:txBody>
          <a:bodyPr/>
          <a:lstStyle/>
          <a:p>
            <a:pPr algn="just">
              <a:buNone/>
            </a:pPr>
            <a:r>
              <a:rPr lang="it-IT" b="1" dirty="0"/>
              <a:t>    </a:t>
            </a:r>
            <a:r>
              <a:rPr lang="it-IT" b="1" dirty="0">
                <a:latin typeface="Arial" pitchFamily="34" charset="0"/>
                <a:cs typeface="Arial" pitchFamily="34" charset="0"/>
              </a:rPr>
              <a:t>Il danno psicologico rappresenta un’alterazione dell’integrità psichica e dell’equilibrio di personalità provocata da un evento traumatico di natura dolosa o colposa, limitando fortemente l’esplicazione di alcuni aspetti della personalità nel regolare svolgimento della vita quotidiana</a:t>
            </a:r>
            <a:r>
              <a:rPr lang="it-IT" dirty="0">
                <a:latin typeface="Arial" pitchFamily="34" charset="0"/>
                <a:cs typeface="Arial" pitchFamily="34" charset="0"/>
              </a:rPr>
              <a:t>. Il danno è comunque </a:t>
            </a:r>
            <a:r>
              <a:rPr lang="it-IT" b="1" dirty="0">
                <a:latin typeface="Arial" pitchFamily="34" charset="0"/>
                <a:cs typeface="Arial" pitchFamily="34" charset="0"/>
              </a:rPr>
              <a:t>sempre provocato dalla </a:t>
            </a:r>
            <a:r>
              <a:rPr lang="it-IT" b="1" i="1" u="sng" dirty="0">
                <a:latin typeface="Arial" pitchFamily="34" charset="0"/>
                <a:cs typeface="Arial" pitchFamily="34" charset="0"/>
              </a:rPr>
              <a:t>correlazione tra l’evento traumatico e la struttura psichica di base dell’individuo</a:t>
            </a:r>
            <a:r>
              <a:rPr lang="it-IT" dirty="0">
                <a:latin typeface="Arial" pitchFamily="34" charset="0"/>
                <a:cs typeface="Arial" pitchFamily="34" charset="0"/>
              </a:rPr>
              <a:t>.</a:t>
            </a:r>
            <a:br>
              <a:rPr lang="it-IT" dirty="0"/>
            </a:b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048672"/>
          </a:xfrm>
        </p:spPr>
        <p:txBody>
          <a:bodyPr/>
          <a:lstStyle/>
          <a:p>
            <a:pPr algn="just"/>
            <a:r>
              <a:rPr lang="it-IT" sz="2000" dirty="0">
                <a:latin typeface="Arial" pitchFamily="34" charset="0"/>
                <a:cs typeface="Arial" pitchFamily="34" charset="0"/>
              </a:rPr>
              <a:t>Non essendo la psiche osservabile o misurabile, se non indirettamente attraverso osservazione e strumento </a:t>
            </a:r>
            <a:r>
              <a:rPr lang="it-IT" sz="2000" dirty="0" err="1">
                <a:latin typeface="Arial" pitchFamily="34" charset="0"/>
                <a:cs typeface="Arial" pitchFamily="34" charset="0"/>
              </a:rPr>
              <a:t>testistici</a:t>
            </a:r>
            <a:r>
              <a:rPr lang="it-IT" sz="2000" dirty="0">
                <a:latin typeface="Arial" pitchFamily="34" charset="0"/>
                <a:cs typeface="Arial" pitchFamily="34" charset="0"/>
              </a:rPr>
              <a:t>, la valutazione del danno può essere fatta solo in base al suo funzionamento e quindi in base all’alterazione di determinati processi mentali </a:t>
            </a:r>
            <a:r>
              <a:rPr lang="it-IT" sz="2000" b="1" dirty="0">
                <a:latin typeface="Arial" pitchFamily="34" charset="0"/>
                <a:cs typeface="Arial" pitchFamily="34" charset="0"/>
              </a:rPr>
              <a:t>rispetto alle condizioni antecedenti</a:t>
            </a:r>
            <a:r>
              <a:rPr lang="it-IT" sz="2000" dirty="0">
                <a:latin typeface="Arial" pitchFamily="34" charset="0"/>
                <a:cs typeface="Arial" pitchFamily="34" charset="0"/>
              </a:rPr>
              <a:t> al fatto illecito.</a:t>
            </a:r>
          </a:p>
          <a:p>
            <a:pPr algn="just"/>
            <a:r>
              <a:rPr lang="it-IT" sz="2000" dirty="0">
                <a:latin typeface="Arial" pitchFamily="34" charset="0"/>
                <a:cs typeface="Arial" pitchFamily="34" charset="0"/>
              </a:rPr>
              <a:t>Il verificarsi del danno psichico può essere </a:t>
            </a:r>
            <a:r>
              <a:rPr lang="it-IT" sz="2000" b="1" dirty="0">
                <a:latin typeface="Arial" pitchFamily="34" charset="0"/>
                <a:cs typeface="Arial" pitchFamily="34" charset="0"/>
              </a:rPr>
              <a:t>effetto di tre diversi eventi illeciti</a:t>
            </a:r>
            <a:r>
              <a:rPr lang="it-IT" sz="2000" dirty="0">
                <a:latin typeface="Arial" pitchFamily="34" charset="0"/>
                <a:cs typeface="Arial" pitchFamily="34" charset="0"/>
              </a:rPr>
              <a:t> (</a:t>
            </a:r>
            <a:r>
              <a:rPr lang="it-IT" sz="2000" dirty="0" err="1">
                <a:latin typeface="Arial" pitchFamily="34" charset="0"/>
                <a:cs typeface="Arial" pitchFamily="34" charset="0"/>
              </a:rPr>
              <a:t>Pajardi</a:t>
            </a:r>
            <a:r>
              <a:rPr lang="it-IT" sz="2000" dirty="0">
                <a:latin typeface="Arial" pitchFamily="34" charset="0"/>
                <a:cs typeface="Arial" pitchFamily="34" charset="0"/>
              </a:rPr>
              <a:t>, 2006):</a:t>
            </a:r>
          </a:p>
          <a:p>
            <a:pPr algn="just">
              <a:buNone/>
            </a:pPr>
            <a:br>
              <a:rPr lang="it-IT" sz="2000" dirty="0">
                <a:latin typeface="Arial" pitchFamily="34" charset="0"/>
                <a:cs typeface="Arial" pitchFamily="34" charset="0"/>
              </a:rPr>
            </a:br>
            <a:r>
              <a:rPr lang="it-IT" sz="2000" dirty="0">
                <a:latin typeface="Arial" pitchFamily="34" charset="0"/>
                <a:cs typeface="Arial" pitchFamily="34" charset="0"/>
              </a:rPr>
              <a:t>1) </a:t>
            </a:r>
            <a:r>
              <a:rPr lang="it-IT" sz="2000" b="1" dirty="0">
                <a:latin typeface="Arial" pitchFamily="34" charset="0"/>
                <a:cs typeface="Arial" pitchFamily="34" charset="0"/>
              </a:rPr>
              <a:t>una lesione fisica specifica (es. trauma cranico)</a:t>
            </a:r>
          </a:p>
          <a:p>
            <a:pPr algn="just">
              <a:buNone/>
            </a:pPr>
            <a:br>
              <a:rPr lang="it-IT" sz="2000" dirty="0">
                <a:latin typeface="Arial" pitchFamily="34" charset="0"/>
                <a:cs typeface="Arial" pitchFamily="34" charset="0"/>
              </a:rPr>
            </a:br>
            <a:r>
              <a:rPr lang="it-IT" sz="2000" dirty="0">
                <a:latin typeface="Arial" pitchFamily="34" charset="0"/>
                <a:cs typeface="Arial" pitchFamily="34" charset="0"/>
              </a:rPr>
              <a:t>2) </a:t>
            </a:r>
            <a:r>
              <a:rPr lang="it-IT" sz="2000" b="1" dirty="0">
                <a:latin typeface="Arial" pitchFamily="34" charset="0"/>
                <a:cs typeface="Arial" pitchFamily="34" charset="0"/>
              </a:rPr>
              <a:t>una lesione fisica aspecifica (stato depressivo conseguente all’amputazione di un arto)</a:t>
            </a:r>
          </a:p>
          <a:p>
            <a:pPr algn="just">
              <a:buNone/>
            </a:pPr>
            <a:br>
              <a:rPr lang="it-IT" sz="2000" dirty="0">
                <a:latin typeface="Arial" pitchFamily="34" charset="0"/>
                <a:cs typeface="Arial" pitchFamily="34" charset="0"/>
              </a:rPr>
            </a:br>
            <a:r>
              <a:rPr lang="it-IT" sz="2000" dirty="0">
                <a:latin typeface="Arial" pitchFamily="34" charset="0"/>
                <a:cs typeface="Arial" pitchFamily="34" charset="0"/>
              </a:rPr>
              <a:t>3) </a:t>
            </a:r>
            <a:r>
              <a:rPr lang="it-IT" sz="2000" b="1" dirty="0">
                <a:latin typeface="Arial" pitchFamily="34" charset="0"/>
                <a:cs typeface="Arial" pitchFamily="34" charset="0"/>
              </a:rPr>
              <a:t>un danno psichico “puro” (senza un danneggiamento </a:t>
            </a:r>
            <a:r>
              <a:rPr lang="it-IT" sz="2000" b="1" dirty="0" err="1">
                <a:latin typeface="Arial" pitchFamily="34" charset="0"/>
                <a:cs typeface="Arial" pitchFamily="34" charset="0"/>
              </a:rPr>
              <a:t>fisico-organico</a:t>
            </a:r>
            <a:r>
              <a:rPr lang="it-IT" sz="2000" b="1" dirty="0">
                <a:latin typeface="Arial" pitchFamily="34" charset="0"/>
                <a:cs typeface="Arial" pitchFamily="34" charset="0"/>
              </a:rPr>
              <a:t>, ad es. depressione da lutto).</a:t>
            </a:r>
            <a:br>
              <a:rPr lang="it-IT" sz="2000" dirty="0">
                <a:latin typeface="Arial" pitchFamily="34" charset="0"/>
                <a:cs typeface="Arial" pitchFamily="34" charset="0"/>
              </a:rPr>
            </a:br>
            <a:endParaRPr lang="it-IT" sz="20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6192688"/>
          </a:xfrm>
        </p:spPr>
        <p:txBody>
          <a:bodyPr/>
          <a:lstStyle/>
          <a:p>
            <a:pPr algn="just"/>
            <a:r>
              <a:rPr lang="it-IT" sz="2000" dirty="0">
                <a:latin typeface="Arial" pitchFamily="34" charset="0"/>
                <a:cs typeface="Arial" pitchFamily="34" charset="0"/>
              </a:rPr>
              <a:t>Il </a:t>
            </a:r>
            <a:r>
              <a:rPr lang="it-IT" sz="2000" b="1" u="sng" dirty="0">
                <a:latin typeface="Arial" pitchFamily="34" charset="0"/>
                <a:cs typeface="Arial" pitchFamily="34" charset="0"/>
              </a:rPr>
              <a:t>danno morale</a:t>
            </a:r>
            <a:r>
              <a:rPr lang="it-IT" sz="2000" u="sng" dirty="0">
                <a:latin typeface="Arial" pitchFamily="34" charset="0"/>
                <a:cs typeface="Arial" pitchFamily="34" charset="0"/>
              </a:rPr>
              <a:t> </a:t>
            </a:r>
            <a:r>
              <a:rPr lang="it-IT" sz="2000" dirty="0">
                <a:latin typeface="Arial" pitchFamily="34" charset="0"/>
                <a:cs typeface="Arial" pitchFamily="34" charset="0"/>
              </a:rPr>
              <a:t>consiste nel </a:t>
            </a:r>
            <a:r>
              <a:rPr lang="it-IT" sz="2000" b="1" i="1" dirty="0">
                <a:latin typeface="Arial" pitchFamily="34" charset="0"/>
                <a:cs typeface="Arial" pitchFamily="34" charset="0"/>
              </a:rPr>
              <a:t>turbamento soggettivo patito</a:t>
            </a:r>
            <a:r>
              <a:rPr lang="it-IT" sz="2000" dirty="0">
                <a:latin typeface="Arial" pitchFamily="34" charset="0"/>
                <a:cs typeface="Arial" pitchFamily="34" charset="0"/>
              </a:rPr>
              <a:t>, un </a:t>
            </a:r>
            <a:r>
              <a:rPr lang="it-IT" sz="2000" b="1" i="1" dirty="0">
                <a:latin typeface="Arial" pitchFamily="34" charset="0"/>
                <a:cs typeface="Arial" pitchFamily="34" charset="0"/>
              </a:rPr>
              <a:t>dolore</a:t>
            </a:r>
            <a:r>
              <a:rPr lang="it-IT" sz="2000" dirty="0">
                <a:latin typeface="Arial" pitchFamily="34" charset="0"/>
                <a:cs typeface="Arial" pitchFamily="34" charset="0"/>
              </a:rPr>
              <a:t>, un </a:t>
            </a:r>
            <a:r>
              <a:rPr lang="it-IT" sz="2000" b="1" i="1" dirty="0">
                <a:latin typeface="Arial" pitchFamily="34" charset="0"/>
                <a:cs typeface="Arial" pitchFamily="34" charset="0"/>
              </a:rPr>
              <a:t>disagio</a:t>
            </a:r>
            <a:r>
              <a:rPr lang="it-IT" sz="2000" dirty="0">
                <a:latin typeface="Arial" pitchFamily="34" charset="0"/>
                <a:cs typeface="Arial" pitchFamily="34" charset="0"/>
              </a:rPr>
              <a:t>, una </a:t>
            </a:r>
            <a:r>
              <a:rPr lang="it-IT" sz="2000" b="1" i="1" dirty="0">
                <a:latin typeface="Arial" pitchFamily="34" charset="0"/>
                <a:cs typeface="Arial" pitchFamily="34" charset="0"/>
              </a:rPr>
              <a:t>sofferenza psico-fisica </a:t>
            </a:r>
            <a:r>
              <a:rPr lang="it-IT" sz="2000" dirty="0">
                <a:latin typeface="Arial" pitchFamily="34" charset="0"/>
                <a:cs typeface="Arial" pitchFamily="34" charset="0"/>
              </a:rPr>
              <a:t>che si manifesta come danno-conseguenza all’evento lesivo </a:t>
            </a:r>
            <a:r>
              <a:rPr lang="it-IT" sz="2000" b="1" i="1" dirty="0">
                <a:latin typeface="Arial" pitchFamily="34" charset="0"/>
                <a:cs typeface="Arial" pitchFamily="34" charset="0"/>
              </a:rPr>
              <a:t>di natura transitoria </a:t>
            </a:r>
            <a:r>
              <a:rPr lang="it-IT" sz="2000" dirty="0">
                <a:latin typeface="Arial" pitchFamily="34" charset="0"/>
                <a:cs typeface="Arial" pitchFamily="34" charset="0"/>
              </a:rPr>
              <a:t>destinata ad essere </a:t>
            </a:r>
            <a:r>
              <a:rPr lang="it-IT" sz="2000" b="1" i="1" dirty="0">
                <a:latin typeface="Arial" pitchFamily="34" charset="0"/>
                <a:cs typeface="Arial" pitchFamily="34" charset="0"/>
              </a:rPr>
              <a:t>riassorbita in un breve lasso di tempo senza lasciare conseguenze di tipo patologico</a:t>
            </a:r>
            <a:r>
              <a:rPr lang="it-IT" sz="2000" dirty="0">
                <a:latin typeface="Arial" pitchFamily="34" charset="0"/>
                <a:cs typeface="Arial" pitchFamily="34" charset="0"/>
              </a:rPr>
              <a:t>. La Corte Costituzionale (n. 233/2003) definisce il danno morale come</a:t>
            </a:r>
            <a:r>
              <a:rPr lang="it-IT" sz="2000" i="1" dirty="0">
                <a:latin typeface="Arial" pitchFamily="34" charset="0"/>
                <a:cs typeface="Arial" pitchFamily="34" charset="0"/>
              </a:rPr>
              <a:t> «</a:t>
            </a:r>
            <a:r>
              <a:rPr lang="it-IT" sz="2000" b="1" i="1" dirty="0">
                <a:latin typeface="Arial" pitchFamily="34" charset="0"/>
                <a:cs typeface="Arial" pitchFamily="34" charset="0"/>
              </a:rPr>
              <a:t>transeunte turbamento dello stato d’animo della vittima»</a:t>
            </a:r>
            <a:r>
              <a:rPr lang="it-IT" sz="2000" dirty="0">
                <a:latin typeface="Arial" pitchFamily="34" charset="0"/>
                <a:cs typeface="Arial" pitchFamily="34" charset="0"/>
              </a:rPr>
              <a:t>.</a:t>
            </a:r>
          </a:p>
          <a:p>
            <a:pPr algn="just"/>
            <a:r>
              <a:rPr lang="it-IT" sz="2000" dirty="0">
                <a:latin typeface="Arial" pitchFamily="34" charset="0"/>
                <a:cs typeface="Arial" pitchFamily="34" charset="0"/>
              </a:rPr>
              <a:t>In questo caso si parla di un </a:t>
            </a:r>
            <a:r>
              <a:rPr lang="it-IT" sz="2000" b="1" i="1" dirty="0">
                <a:latin typeface="Arial" pitchFamily="34" charset="0"/>
                <a:cs typeface="Arial" pitchFamily="34" charset="0"/>
              </a:rPr>
              <a:t>danno secondario</a:t>
            </a:r>
            <a:r>
              <a:rPr lang="it-IT" sz="2000" dirty="0">
                <a:latin typeface="Arial" pitchFamily="34" charset="0"/>
                <a:cs typeface="Arial" pitchFamily="34" charset="0"/>
              </a:rPr>
              <a:t> che rende difficoltoso un momento particolare della vita della persona </a:t>
            </a:r>
            <a:r>
              <a:rPr lang="it-IT" sz="2000" b="1" i="1" dirty="0">
                <a:latin typeface="Arial" pitchFamily="34" charset="0"/>
                <a:cs typeface="Arial" pitchFamily="34" charset="0"/>
              </a:rPr>
              <a:t>senza comprometterne il proseguo nei suoi aspetti principali</a:t>
            </a:r>
            <a:r>
              <a:rPr lang="it-IT" sz="2000" dirty="0">
                <a:latin typeface="Arial" pitchFamily="34" charset="0"/>
                <a:cs typeface="Arial" pitchFamily="34" charset="0"/>
              </a:rPr>
              <a:t>.</a:t>
            </a:r>
          </a:p>
          <a:p>
            <a:pPr algn="just"/>
            <a:r>
              <a:rPr lang="it-IT" sz="2000" dirty="0">
                <a:latin typeface="Arial" pitchFamily="34" charset="0"/>
                <a:cs typeface="Arial" pitchFamily="34" charset="0"/>
              </a:rPr>
              <a:t>Il danno morale viene comprovato dalla presenza di </a:t>
            </a:r>
            <a:r>
              <a:rPr lang="it-IT" sz="2000" b="1" i="1" dirty="0">
                <a:latin typeface="Arial" pitchFamily="34" charset="0"/>
                <a:cs typeface="Arial" pitchFamily="34" charset="0"/>
              </a:rPr>
              <a:t>due elementi</a:t>
            </a:r>
            <a:r>
              <a:rPr lang="it-IT" sz="2000" dirty="0">
                <a:latin typeface="Arial" pitchFamily="34" charset="0"/>
                <a:cs typeface="Arial" pitchFamily="34" charset="0"/>
              </a:rPr>
              <a:t>, uno </a:t>
            </a:r>
            <a:r>
              <a:rPr lang="it-IT" sz="2000" b="1" i="1" dirty="0">
                <a:latin typeface="Arial" pitchFamily="34" charset="0"/>
                <a:cs typeface="Arial" pitchFamily="34" charset="0"/>
              </a:rPr>
              <a:t>oggettivo</a:t>
            </a:r>
            <a:r>
              <a:rPr lang="it-IT" sz="2000" dirty="0">
                <a:latin typeface="Arial" pitchFamily="34" charset="0"/>
                <a:cs typeface="Arial" pitchFamily="34" charset="0"/>
              </a:rPr>
              <a:t>, </a:t>
            </a:r>
            <a:r>
              <a:rPr lang="it-IT" sz="2000" b="1" i="1" dirty="0">
                <a:latin typeface="Arial" pitchFamily="34" charset="0"/>
                <a:cs typeface="Arial" pitchFamily="34" charset="0"/>
              </a:rPr>
              <a:t>l’evento dannoso</a:t>
            </a:r>
            <a:r>
              <a:rPr lang="it-IT" sz="2000" dirty="0">
                <a:latin typeface="Arial" pitchFamily="34" charset="0"/>
                <a:cs typeface="Arial" pitchFamily="34" charset="0"/>
              </a:rPr>
              <a:t>, il secondo </a:t>
            </a:r>
            <a:r>
              <a:rPr lang="it-IT" sz="2000" b="1" i="1" dirty="0">
                <a:latin typeface="Arial" pitchFamily="34" charset="0"/>
                <a:cs typeface="Arial" pitchFamily="34" charset="0"/>
              </a:rPr>
              <a:t>soggettivo</a:t>
            </a:r>
            <a:r>
              <a:rPr lang="it-IT" sz="2000" dirty="0">
                <a:latin typeface="Arial" pitchFamily="34" charset="0"/>
                <a:cs typeface="Arial" pitchFamily="34" charset="0"/>
              </a:rPr>
              <a:t>, lo </a:t>
            </a:r>
            <a:r>
              <a:rPr lang="it-IT" sz="2000" b="1" i="1" dirty="0">
                <a:latin typeface="Arial" pitchFamily="34" charset="0"/>
                <a:cs typeface="Arial" pitchFamily="34" charset="0"/>
              </a:rPr>
              <a:t>stato d’animo negativo</a:t>
            </a:r>
            <a:r>
              <a:rPr lang="it-IT" sz="2000" dirty="0">
                <a:latin typeface="Arial" pitchFamily="34" charset="0"/>
                <a:cs typeface="Arial" pitchFamily="34" charset="0"/>
              </a:rPr>
              <a:t> conseguente al danno.</a:t>
            </a:r>
            <a:br>
              <a:rPr lang="it-IT" sz="2000" dirty="0">
                <a:latin typeface="Arial" pitchFamily="34" charset="0"/>
                <a:cs typeface="Arial" pitchFamily="34" charset="0"/>
              </a:rPr>
            </a:br>
            <a:r>
              <a:rPr lang="it-IT" sz="2000" dirty="0">
                <a:latin typeface="Arial" pitchFamily="34" charset="0"/>
                <a:cs typeface="Arial" pitchFamily="34" charset="0"/>
              </a:rPr>
              <a:t>Il risarcimento del danno morale viene liquidato dal giudice per </a:t>
            </a:r>
            <a:r>
              <a:rPr lang="it-IT" sz="2000" b="1" i="1" dirty="0">
                <a:latin typeface="Arial" pitchFamily="34" charset="0"/>
                <a:cs typeface="Arial" pitchFamily="34" charset="0"/>
              </a:rPr>
              <a:t>via equitativa</a:t>
            </a:r>
            <a:r>
              <a:rPr lang="it-IT" sz="2000" dirty="0">
                <a:latin typeface="Arial" pitchFamily="34" charset="0"/>
                <a:cs typeface="Arial" pitchFamily="34" charset="0"/>
              </a:rPr>
              <a:t> e non per una </a:t>
            </a:r>
            <a:r>
              <a:rPr lang="it-IT" sz="2000" dirty="0" err="1">
                <a:latin typeface="Arial" pitchFamily="34" charset="0"/>
                <a:cs typeface="Arial" pitchFamily="34" charset="0"/>
              </a:rPr>
              <a:t>restitutio</a:t>
            </a:r>
            <a:r>
              <a:rPr lang="it-IT" sz="2000" dirty="0">
                <a:latin typeface="Arial" pitchFamily="34" charset="0"/>
                <a:cs typeface="Arial" pitchFamily="34" charset="0"/>
              </a:rPr>
              <a:t> </a:t>
            </a:r>
            <a:r>
              <a:rPr lang="it-IT" sz="2000" i="1" dirty="0">
                <a:latin typeface="Arial" pitchFamily="34" charset="0"/>
                <a:cs typeface="Arial" pitchFamily="34" charset="0"/>
              </a:rPr>
              <a:t>in </a:t>
            </a:r>
            <a:r>
              <a:rPr lang="it-IT" sz="2000" i="1" dirty="0" err="1">
                <a:latin typeface="Arial" pitchFamily="34" charset="0"/>
                <a:cs typeface="Arial" pitchFamily="34" charset="0"/>
              </a:rPr>
              <a:t>integrum</a:t>
            </a:r>
            <a:r>
              <a:rPr lang="it-IT" sz="2000" dirty="0">
                <a:latin typeface="Arial" pitchFamily="34" charset="0"/>
                <a:cs typeface="Arial" pitchFamily="34" charset="0"/>
              </a:rPr>
              <a:t>, come avviene con il risarcimento dei beni materiali, e tiene in considerazione tre fattori:</a:t>
            </a:r>
          </a:p>
          <a:p>
            <a:pPr algn="just"/>
            <a:r>
              <a:rPr lang="it-IT" sz="2000" dirty="0">
                <a:latin typeface="Arial" pitchFamily="34" charset="0"/>
                <a:cs typeface="Arial" pitchFamily="34" charset="0"/>
              </a:rPr>
              <a:t>le </a:t>
            </a:r>
            <a:r>
              <a:rPr lang="it-IT" sz="2000" b="1" i="1" dirty="0">
                <a:latin typeface="Arial" pitchFamily="34" charset="0"/>
                <a:cs typeface="Arial" pitchFamily="34" charset="0"/>
              </a:rPr>
              <a:t>effettive sofferenze </a:t>
            </a:r>
            <a:r>
              <a:rPr lang="it-IT" sz="2000" dirty="0">
                <a:latin typeface="Arial" pitchFamily="34" charset="0"/>
                <a:cs typeface="Arial" pitchFamily="34" charset="0"/>
              </a:rPr>
              <a:t>patite dall’offeso</a:t>
            </a:r>
          </a:p>
          <a:p>
            <a:pPr algn="just"/>
            <a:r>
              <a:rPr lang="it-IT" sz="2000" dirty="0">
                <a:latin typeface="Arial" pitchFamily="34" charset="0"/>
                <a:cs typeface="Arial" pitchFamily="34" charset="0"/>
              </a:rPr>
              <a:t>la </a:t>
            </a:r>
            <a:r>
              <a:rPr lang="it-IT" sz="2000" b="1" i="1" dirty="0">
                <a:latin typeface="Arial" pitchFamily="34" charset="0"/>
                <a:cs typeface="Arial" pitchFamily="34" charset="0"/>
              </a:rPr>
              <a:t>gravità dell’illecito di rilievo penale</a:t>
            </a:r>
          </a:p>
          <a:p>
            <a:pPr algn="just"/>
            <a:r>
              <a:rPr lang="it-IT" sz="2000" dirty="0">
                <a:latin typeface="Arial" pitchFamily="34" charset="0"/>
                <a:cs typeface="Arial" pitchFamily="34" charset="0"/>
              </a:rPr>
              <a:t>tutte le </a:t>
            </a:r>
            <a:r>
              <a:rPr lang="it-IT" sz="2000" b="1" i="1" dirty="0">
                <a:latin typeface="Arial" pitchFamily="34" charset="0"/>
                <a:cs typeface="Arial" pitchFamily="34" charset="0"/>
              </a:rPr>
              <a:t>circostanze peculiari</a:t>
            </a:r>
            <a:r>
              <a:rPr lang="it-IT" sz="2000" dirty="0">
                <a:latin typeface="Arial" pitchFamily="34" charset="0"/>
                <a:cs typeface="Arial" pitchFamily="34" charset="0"/>
              </a:rPr>
              <a:t> del caso concreto.</a:t>
            </a:r>
            <a:br>
              <a:rPr lang="it-IT" dirty="0"/>
            </a:b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6048672"/>
          </a:xfrm>
        </p:spPr>
        <p:txBody>
          <a:bodyPr/>
          <a:lstStyle/>
          <a:p>
            <a:pPr algn="ctr">
              <a:buNone/>
            </a:pPr>
            <a:r>
              <a:rPr lang="it-IT" sz="2400" b="1" i="1" u="sng" dirty="0">
                <a:latin typeface="Arial" pitchFamily="34" charset="0"/>
                <a:cs typeface="Arial" pitchFamily="34" charset="0"/>
              </a:rPr>
              <a:t>IL DANNO COSIDDETTO “ESISTENZIALE”</a:t>
            </a:r>
          </a:p>
          <a:p>
            <a:pPr algn="ctr">
              <a:buNone/>
            </a:pPr>
            <a:br>
              <a:rPr lang="it-IT" sz="2400" dirty="0">
                <a:latin typeface="Arial" pitchFamily="34" charset="0"/>
                <a:cs typeface="Arial" pitchFamily="34" charset="0"/>
              </a:rPr>
            </a:br>
            <a:r>
              <a:rPr lang="it-IT" sz="2400" dirty="0">
                <a:latin typeface="Arial" pitchFamily="34" charset="0"/>
                <a:cs typeface="Arial" pitchFamily="34" charset="0"/>
              </a:rPr>
              <a:t>La terza sezione della Corte di Cassazione è tornata a pronunciarsi sulla spinosa questione della risarcibilità del c.d. </a:t>
            </a:r>
            <a:r>
              <a:rPr lang="it-IT" sz="2400" i="1" dirty="0">
                <a:latin typeface="Arial" pitchFamily="34" charset="0"/>
                <a:cs typeface="Arial" pitchFamily="34" charset="0"/>
              </a:rPr>
              <a:t>“danno esistenziale”</a:t>
            </a:r>
            <a:r>
              <a:rPr lang="it-IT" sz="2400" dirty="0">
                <a:latin typeface="Arial" pitchFamily="34" charset="0"/>
                <a:cs typeface="Arial" pitchFamily="34" charset="0"/>
              </a:rPr>
              <a:t>, peculiare tipologia di danno non patrimoniale consistente </a:t>
            </a:r>
            <a:r>
              <a:rPr lang="it-IT" sz="2400" b="1" i="1" u="sng" dirty="0">
                <a:latin typeface="Arial" pitchFamily="34" charset="0"/>
                <a:cs typeface="Arial" pitchFamily="34" charset="0"/>
              </a:rPr>
              <a:t>in ogni pregiudizio al fare a-reddituale del soggetto leso tale da alterare le sue abitudini di vita e l’assetto delle relazioni sociali, sconvolgendo la sua quotidianità ed inducendolo a scelte diverse rispetto alla realizzazione ed espressione della propria personalità</a:t>
            </a:r>
            <a:r>
              <a:rPr lang="it-IT" sz="2400" i="1" dirty="0">
                <a:latin typeface="Arial" pitchFamily="34" charset="0"/>
                <a:cs typeface="Arial" pitchFamily="34" charset="0"/>
              </a:rPr>
              <a:t>.</a:t>
            </a:r>
            <a:br>
              <a:rPr lang="it-IT" sz="2400" i="1" dirty="0">
                <a:latin typeface="Arial" pitchFamily="34" charset="0"/>
                <a:cs typeface="Arial" pitchFamily="34" charset="0"/>
              </a:rPr>
            </a:br>
            <a:r>
              <a:rPr lang="it-IT" sz="2400" dirty="0">
                <a:latin typeface="Arial" pitchFamily="34" charset="0"/>
                <a:cs typeface="Arial" pitchFamily="34" charset="0"/>
              </a:rPr>
              <a:t>Ebbene, con esplicito richiamo al principio di unitarietà del danno non patrimoniale sancito dalle Sezioni Unite nel 2008, la pronuncia in esame ribadisce fermamente la </a:t>
            </a:r>
            <a:r>
              <a:rPr lang="it-IT" sz="2400" dirty="0" err="1">
                <a:latin typeface="Arial" pitchFamily="34" charset="0"/>
                <a:cs typeface="Arial" pitchFamily="34" charset="0"/>
              </a:rPr>
              <a:t>irrisarcibilità</a:t>
            </a:r>
            <a:r>
              <a:rPr lang="it-IT" sz="2400" dirty="0">
                <a:latin typeface="Arial" pitchFamily="34" charset="0"/>
                <a:cs typeface="Arial" pitchFamily="34" charset="0"/>
              </a:rPr>
              <a:t> del </a:t>
            </a:r>
            <a:r>
              <a:rPr lang="it-IT" sz="2400" i="1" dirty="0">
                <a:latin typeface="Arial" pitchFamily="34" charset="0"/>
                <a:cs typeface="Arial" pitchFamily="34" charset="0"/>
              </a:rPr>
              <a:t>“danno esistenziale”</a:t>
            </a:r>
            <a:r>
              <a:rPr lang="it-IT" sz="2400" dirty="0">
                <a:latin typeface="Arial" pitchFamily="34" charset="0"/>
                <a:cs typeface="Arial" pitchFamily="34" charset="0"/>
              </a:rPr>
              <a:t>.</a:t>
            </a:r>
            <a:br>
              <a:rPr lang="it-IT" dirty="0"/>
            </a:b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976664"/>
          </a:xfrm>
        </p:spPr>
        <p:txBody>
          <a:bodyPr/>
          <a:lstStyle/>
          <a:p>
            <a:pPr algn="just"/>
            <a:r>
              <a:rPr lang="it-IT" sz="2200" dirty="0">
                <a:latin typeface="Arial" pitchFamily="34" charset="0"/>
                <a:cs typeface="Arial" pitchFamily="34" charset="0"/>
              </a:rPr>
              <a:t>A tale intervento chiarificatore, animato dal chiaro intento di evitare inutili duplicazioni di poste risarcitorie, hanno fatto seguito </a:t>
            </a:r>
            <a:r>
              <a:rPr lang="it-IT" sz="2200" b="1" i="1" dirty="0">
                <a:latin typeface="Arial" pitchFamily="34" charset="0"/>
                <a:cs typeface="Arial" pitchFamily="34" charset="0"/>
              </a:rPr>
              <a:t>reazioni giurisprudenziali ed applicazioni pratiche molteplici e contrastanti, che hanno animato un dibattito che risulta tutt'oggi fervente</a:t>
            </a:r>
            <a:r>
              <a:rPr lang="it-IT" sz="2200" dirty="0">
                <a:latin typeface="Arial" pitchFamily="34" charset="0"/>
                <a:cs typeface="Arial" pitchFamily="34" charset="0"/>
              </a:rPr>
              <a:t>.</a:t>
            </a:r>
          </a:p>
          <a:p>
            <a:pPr algn="just"/>
            <a:r>
              <a:rPr lang="it-IT" sz="2200" dirty="0">
                <a:latin typeface="Arial" pitchFamily="34" charset="0"/>
                <a:cs typeface="Arial" pitchFamily="34" charset="0"/>
              </a:rPr>
              <a:t>E’ certo in ogni caso che il dibattito sulla configurabilità e risarcibilità del “danno esistenziale” nel nostro ordinamento risulta </a:t>
            </a:r>
            <a:r>
              <a:rPr lang="it-IT" sz="2200" b="1" i="1" dirty="0">
                <a:latin typeface="Arial" pitchFamily="34" charset="0"/>
                <a:cs typeface="Arial" pitchFamily="34" charset="0"/>
              </a:rPr>
              <a:t>ad oggi ancora aperto</a:t>
            </a:r>
            <a:r>
              <a:rPr lang="it-IT" sz="2200" dirty="0">
                <a:latin typeface="Arial" pitchFamily="34" charset="0"/>
                <a:cs typeface="Arial" pitchFamily="34" charset="0"/>
              </a:rPr>
              <a:t>.</a:t>
            </a:r>
          </a:p>
          <a:p>
            <a:pPr algn="just"/>
            <a:r>
              <a:rPr lang="it-IT" sz="2200" dirty="0">
                <a:latin typeface="Arial" pitchFamily="34" charset="0"/>
                <a:cs typeface="Arial" pitchFamily="34" charset="0"/>
              </a:rPr>
              <a:t>Al riguardo, peraltro, la Terza Sezione della Cassazione, ha capovolto, con la pronuncia in esame, posizioni dalla stessa assunte solo qualche giorno prima.</a:t>
            </a:r>
            <a:br>
              <a:rPr lang="it-IT" sz="2200" dirty="0">
                <a:latin typeface="Arial" pitchFamily="34" charset="0"/>
                <a:cs typeface="Arial" pitchFamily="34" charset="0"/>
              </a:rPr>
            </a:br>
            <a:r>
              <a:rPr lang="it-IT" sz="2200" dirty="0">
                <a:latin typeface="Arial" pitchFamily="34" charset="0"/>
                <a:cs typeface="Arial" pitchFamily="34" charset="0"/>
              </a:rPr>
              <a:t>Con la sentenza n. 1361 del 23 gennaio 2014 infatti, la Corte aveva </a:t>
            </a:r>
            <a:r>
              <a:rPr lang="it-IT" sz="2200" b="1" i="1" dirty="0">
                <a:latin typeface="Arial" pitchFamily="34" charset="0"/>
                <a:cs typeface="Arial" pitchFamily="34" charset="0"/>
              </a:rPr>
              <a:t>esplicitamente legittimato la figura del “danno esistenziale” quale voce di danno non patrimoniale diversa dal biologico ed attinente a pregiudizi concernenti aspetti relazionali della vita</a:t>
            </a:r>
            <a:r>
              <a:rPr lang="it-IT" sz="2200" dirty="0">
                <a:latin typeface="Arial" pitchFamily="34" charset="0"/>
                <a:cs typeface="Arial" pitchFamily="34" charset="0"/>
              </a:rPr>
              <a:t>.</a:t>
            </a:r>
          </a:p>
          <a:p>
            <a:pPr>
              <a:buNone/>
            </a:pPr>
            <a:br>
              <a:rPr lang="it-IT" dirty="0"/>
            </a:br>
            <a:br>
              <a:rPr lang="it-IT" dirty="0"/>
            </a:b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260648"/>
            <a:ext cx="8229600" cy="6480720"/>
          </a:xfrm>
        </p:spPr>
        <p:txBody>
          <a:bodyPr/>
          <a:lstStyle/>
          <a:p>
            <a:pPr>
              <a:buNone/>
            </a:pPr>
            <a:r>
              <a:rPr lang="it-IT" sz="2000" b="1" dirty="0">
                <a:latin typeface="Arial" pitchFamily="34" charset="0"/>
                <a:cs typeface="Arial" pitchFamily="34" charset="0"/>
              </a:rPr>
              <a:t>                                      </a:t>
            </a:r>
            <a:r>
              <a:rPr lang="it-IT" sz="2200" b="1" u="sng" dirty="0">
                <a:latin typeface="Arial" pitchFamily="34" charset="0"/>
                <a:cs typeface="Arial" pitchFamily="34" charset="0"/>
              </a:rPr>
              <a:t>IN CONCLUSIONE QUINDI</a:t>
            </a:r>
            <a:r>
              <a:rPr lang="it-IT" sz="2200" b="1" dirty="0">
                <a:latin typeface="Arial" pitchFamily="34" charset="0"/>
                <a:cs typeface="Arial" pitchFamily="34" charset="0"/>
              </a:rPr>
              <a:t> :</a:t>
            </a:r>
          </a:p>
          <a:p>
            <a:pPr>
              <a:buNone/>
            </a:pPr>
            <a:br>
              <a:rPr lang="it-IT" sz="2000" b="1" dirty="0">
                <a:latin typeface="Arial" pitchFamily="34" charset="0"/>
                <a:cs typeface="Arial" pitchFamily="34" charset="0"/>
              </a:rPr>
            </a:br>
            <a:r>
              <a:rPr lang="it-IT" sz="2000" dirty="0">
                <a:latin typeface="Arial" pitchFamily="34" charset="0"/>
                <a:cs typeface="Arial" pitchFamily="34" charset="0"/>
              </a:rPr>
              <a:t>L’inquadramento delle varie tipologie di danno è ancora dibattuta fra i giuristi, ma </a:t>
            </a:r>
            <a:r>
              <a:rPr lang="it-IT" sz="2000" b="1" dirty="0">
                <a:latin typeface="Arial" pitchFamily="34" charset="0"/>
                <a:cs typeface="Arial" pitchFamily="34" charset="0"/>
              </a:rPr>
              <a:t>non rappresenta e non deve rappresentare un problema per il perito psicologo</a:t>
            </a:r>
            <a:r>
              <a:rPr lang="it-IT" sz="2000" dirty="0">
                <a:latin typeface="Arial" pitchFamily="34" charset="0"/>
                <a:cs typeface="Arial" pitchFamily="34" charset="0"/>
              </a:rPr>
              <a:t>, il quale ha come compito quello di delineare ed individuare, attraverso un accurato e documentabile percorso diagnostico e clinico (e qui l’uso dei test può essere veramente fondamentale) </a:t>
            </a:r>
            <a:r>
              <a:rPr lang="it-IT" sz="2000" b="1" i="1" u="sng" dirty="0">
                <a:latin typeface="Arial" pitchFamily="34" charset="0"/>
                <a:cs typeface="Arial" pitchFamily="34" charset="0"/>
              </a:rPr>
              <a:t>se, in che grado e con quali modalità l’evento lesivo abbia prodotto in quel particolare individuo quelle particolari psicopatologie e/o alterazioni delle funzionalità cognitive, affettive, sociali e/o quelle limitazioni di potenzialità complessive che rappresentano obiettivamente un peggioramento e quindi un danno rispetto alla situazione antecedente l’evento lesivo</a:t>
            </a:r>
            <a:r>
              <a:rPr lang="it-IT" sz="2000" dirty="0">
                <a:latin typeface="Arial" pitchFamily="34" charset="0"/>
                <a:cs typeface="Arial" pitchFamily="34" charset="0"/>
              </a:rPr>
              <a:t>.</a:t>
            </a:r>
          </a:p>
          <a:p>
            <a:pPr>
              <a:buNone/>
            </a:pPr>
            <a:r>
              <a:rPr lang="it-IT" sz="2000" b="1" dirty="0">
                <a:latin typeface="Arial" pitchFamily="34" charset="0"/>
                <a:cs typeface="Arial" pitchFamily="34" charset="0"/>
              </a:rPr>
              <a:t>Il compito da svolgere quindi non rientra meramente nell’ambito delle competenze e riserve della </a:t>
            </a:r>
            <a:r>
              <a:rPr lang="it-IT" sz="2000" b="1" u="sng" dirty="0">
                <a:latin typeface="Arial" pitchFamily="34" charset="0"/>
                <a:cs typeface="Arial" pitchFamily="34" charset="0"/>
              </a:rPr>
              <a:t>diagnosi psicopatologica </a:t>
            </a:r>
            <a:r>
              <a:rPr lang="it-IT" sz="2000" b="1" dirty="0">
                <a:latin typeface="Arial" pitchFamily="34" charset="0"/>
                <a:cs typeface="Arial" pitchFamily="34" charset="0"/>
              </a:rPr>
              <a:t>(riservata a psichiatra e psicologo), ma nell’ambito complessivo della </a:t>
            </a:r>
            <a:r>
              <a:rPr lang="it-IT" sz="2000" b="1" u="sng" dirty="0">
                <a:latin typeface="Arial" pitchFamily="34" charset="0"/>
                <a:cs typeface="Arial" pitchFamily="34" charset="0"/>
              </a:rPr>
              <a:t>diagnosi psicologica </a:t>
            </a:r>
            <a:r>
              <a:rPr lang="it-IT" sz="2000" b="1" dirty="0">
                <a:latin typeface="Arial" pitchFamily="34" charset="0"/>
                <a:cs typeface="Arial" pitchFamily="34" charset="0"/>
              </a:rPr>
              <a:t>(riservata da sentenza della Cassazione nr. 767 del 23/6/2006 allo psicologo)</a:t>
            </a:r>
            <a:r>
              <a:rPr lang="it-IT" sz="2000" dirty="0">
                <a:latin typeface="Arial" pitchFamily="34" charset="0"/>
                <a:cs typeface="Arial" pitchFamily="34" charset="0"/>
              </a:rPr>
              <a:t>.</a:t>
            </a:r>
          </a:p>
          <a:p>
            <a:pPr algn="just">
              <a:buNone/>
            </a:pPr>
            <a:br>
              <a:rPr lang="it-IT" sz="2100" dirty="0"/>
            </a:br>
            <a:endParaRPr lang="it-IT" sz="21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88640"/>
            <a:ext cx="8229600" cy="6624736"/>
          </a:xfrm>
        </p:spPr>
        <p:txBody>
          <a:bodyPr/>
          <a:lstStyle/>
          <a:p>
            <a:pPr marL="0" indent="0" algn="just">
              <a:buNone/>
            </a:pPr>
            <a:r>
              <a:rPr lang="it-IT" sz="1800" b="1" i="1" u="sng" dirty="0">
                <a:latin typeface="Arial" panose="020B0604020202020204" pitchFamily="34" charset="0"/>
                <a:cs typeface="Arial" panose="020B0604020202020204" pitchFamily="34" charset="0"/>
              </a:rPr>
              <a:t>ESTRATTO DAL PARERE DELL’AVV. PAOLA MINERVA A SEGUITO DELLA SENTENZA DELLA CASSAZIONE SULLA DIAGNOSI PSICOLOGICA</a:t>
            </a:r>
          </a:p>
          <a:p>
            <a:pPr marL="0" indent="0" algn="just">
              <a:buNone/>
            </a:pPr>
            <a:endParaRPr lang="it-IT" sz="1800" b="1" dirty="0">
              <a:latin typeface="Arial" panose="020B0604020202020204" pitchFamily="34" charset="0"/>
              <a:cs typeface="Arial" panose="020B0604020202020204" pitchFamily="34" charset="0"/>
            </a:endParaRPr>
          </a:p>
          <a:p>
            <a:pPr marL="0" indent="0" algn="just">
              <a:buNone/>
            </a:pPr>
            <a:r>
              <a:rPr lang="it-IT" sz="1800" b="1" dirty="0">
                <a:latin typeface="Arial" panose="020B0604020202020204" pitchFamily="34" charset="0"/>
                <a:cs typeface="Arial" panose="020B0604020202020204" pitchFamily="34" charset="0"/>
              </a:rPr>
              <a:t>…Un’ultima considerazione concerne i rischi – incombenti sulle altre categorie professionali – connessi al mancato coinvolgimento degli psicologi, tanto in sede civile che penale, nell’espletamento di incarichi peritali che, per la natura degli accertamenti, richiederebbero invece la loro competenza tecnica.</a:t>
            </a:r>
            <a:r>
              <a:rPr lang="it-IT" sz="1800" dirty="0">
                <a:latin typeface="Arial" panose="020B0604020202020204" pitchFamily="34" charset="0"/>
                <a:cs typeface="Arial" panose="020B0604020202020204" pitchFamily="34" charset="0"/>
              </a:rPr>
              <a:t> </a:t>
            </a:r>
            <a:endParaRPr lang="it-IT" sz="1800" b="1" dirty="0">
              <a:latin typeface="Arial" panose="020B0604020202020204" pitchFamily="34" charset="0"/>
              <a:cs typeface="Arial" panose="020B0604020202020204" pitchFamily="34" charset="0"/>
            </a:endParaRPr>
          </a:p>
          <a:p>
            <a:pPr marL="0" indent="0" algn="just">
              <a:buNone/>
            </a:pPr>
            <a:r>
              <a:rPr lang="it-IT" sz="1800" dirty="0">
                <a:latin typeface="Arial" panose="020B0604020202020204" pitchFamily="34" charset="0"/>
                <a:cs typeface="Arial" panose="020B0604020202020204" pitchFamily="34" charset="0"/>
              </a:rPr>
              <a:t> </a:t>
            </a:r>
            <a:endParaRPr lang="it-IT" sz="1800" b="1" dirty="0">
              <a:latin typeface="Arial" panose="020B0604020202020204" pitchFamily="34" charset="0"/>
              <a:cs typeface="Arial" panose="020B0604020202020204" pitchFamily="34" charset="0"/>
            </a:endParaRPr>
          </a:p>
          <a:p>
            <a:pPr marL="0" indent="0" algn="just">
              <a:buNone/>
            </a:pPr>
            <a:r>
              <a:rPr lang="it-IT" sz="1800" dirty="0">
                <a:latin typeface="Arial" panose="020B0604020202020204" pitchFamily="34" charset="0"/>
                <a:cs typeface="Arial" panose="020B0604020202020204" pitchFamily="34" charset="0"/>
              </a:rPr>
              <a:t>Come noto la professione di psicologo, disciplinata normativamente dalla legge 56/89 (Ordinamento della professione di psicologo) il cui articolo 1 ne fornisce una chiara definizione, è esercitabile solo da coloro che abbiano conseguito la necessaria abilitazione statale e siano iscritti all’albo professionale istituito dalla medesima legge. Per tale motivo rientra tra quelle "</a:t>
            </a:r>
            <a:r>
              <a:rPr lang="it-IT" sz="1800" i="1" dirty="0">
                <a:latin typeface="Arial" panose="020B0604020202020204" pitchFamily="34" charset="0"/>
                <a:cs typeface="Arial" panose="020B0604020202020204" pitchFamily="34" charset="0"/>
              </a:rPr>
              <a:t>protette</a:t>
            </a:r>
            <a:r>
              <a:rPr lang="it-IT" sz="1800" dirty="0">
                <a:latin typeface="Arial" panose="020B0604020202020204" pitchFamily="34" charset="0"/>
                <a:cs typeface="Arial" panose="020B0604020202020204" pitchFamily="34" charset="0"/>
              </a:rPr>
              <a:t>", ossia tra quelle tutelate (sia pur indirettamente) dall’articolo 348 del Codice Penale il quale punisce la condotta di chi esercita abusivamente una professione per il cui esercizio è prevista una speciale abilitazione statale.  </a:t>
            </a:r>
            <a:endParaRPr lang="it-IT" sz="1800" b="1" dirty="0">
              <a:latin typeface="Arial" panose="020B0604020202020204" pitchFamily="34" charset="0"/>
              <a:cs typeface="Arial" panose="020B0604020202020204" pitchFamily="34" charset="0"/>
            </a:endParaRPr>
          </a:p>
          <a:p>
            <a:pPr marL="0" indent="0" algn="just">
              <a:buNone/>
            </a:pPr>
            <a:r>
              <a:rPr lang="it-IT" sz="1800" b="1" dirty="0">
                <a:latin typeface="Arial" panose="020B0604020202020204" pitchFamily="34" charset="0"/>
                <a:cs typeface="Arial" panose="020B0604020202020204" pitchFamily="34" charset="0"/>
              </a:rPr>
              <a:t>Da ciò deriva che ogni qualvolta, nell’ambito di qualsiasi attività – diagnostica, terapeutica, peritale etc. – un soggetto, privo dell’abilitazione statale e/o non iscritto all’albo professionale, ponga in essere anche uno solo degli atti riservati dall’articolo 1 della legge 56/89 allo psicologo si rende responsabile del reato di esercizio abusivo della professione. </a:t>
            </a:r>
            <a:r>
              <a:rPr lang="it-IT" sz="1800" dirty="0">
                <a:latin typeface="Arial" panose="020B0604020202020204" pitchFamily="34" charset="0"/>
                <a:cs typeface="Arial" panose="020B0604020202020204" pitchFamily="34" charset="0"/>
              </a:rPr>
              <a:t> </a:t>
            </a:r>
            <a:endParaRPr lang="it-IT"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1392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6480720"/>
          </a:xfrm>
        </p:spPr>
        <p:txBody>
          <a:bodyPr/>
          <a:lstStyle/>
          <a:p>
            <a:pPr marL="0" indent="0" algn="just">
              <a:buNone/>
            </a:pPr>
            <a:r>
              <a:rPr lang="it-IT" sz="1800" dirty="0">
                <a:latin typeface="Arial" panose="020B0604020202020204" pitchFamily="34" charset="0"/>
                <a:cs typeface="Arial" panose="020B0604020202020204" pitchFamily="34" charset="0"/>
              </a:rPr>
              <a:t>…Pertanto, </a:t>
            </a:r>
            <a:r>
              <a:rPr lang="it-IT" sz="1800" b="1" dirty="0">
                <a:latin typeface="Arial" panose="020B0604020202020204" pitchFamily="34" charset="0"/>
                <a:cs typeface="Arial" panose="020B0604020202020204" pitchFamily="34" charset="0"/>
              </a:rPr>
              <a:t>non solo agli psicologi che siano iscritti al proprio albo professionale è consentito assumere, sia in ambito civile che penale (con i limiti di cui si è detto), l’ufficio di perito e/o di consulente tecnico, ma ogni accertamento tecnico che comprenda anche uno solo degli atti tipici della professione di psicologo è ad essi riservato; diversamente si configura in capo al professionista che esegue le operazioni peritali il reato di esercizio abusivo della professione previsto e punito dall’articolo 348 del Codice Penale</a:t>
            </a:r>
            <a:r>
              <a:rPr lang="it-IT" sz="1800" dirty="0">
                <a:latin typeface="Arial" panose="020B0604020202020204" pitchFamily="34" charset="0"/>
                <a:cs typeface="Arial" panose="020B0604020202020204" pitchFamily="34" charset="0"/>
              </a:rPr>
              <a:t>. </a:t>
            </a:r>
            <a:endParaRPr lang="it-IT" sz="1800" b="1" dirty="0">
              <a:latin typeface="Arial" panose="020B0604020202020204" pitchFamily="34" charset="0"/>
              <a:cs typeface="Arial" panose="020B0604020202020204" pitchFamily="34" charset="0"/>
            </a:endParaRPr>
          </a:p>
          <a:p>
            <a:pPr marL="0" indent="0" algn="just">
              <a:buNone/>
            </a:pPr>
            <a:endParaRPr lang="it-IT" sz="1800" b="1" dirty="0">
              <a:latin typeface="Arial" panose="020B0604020202020204" pitchFamily="34" charset="0"/>
              <a:cs typeface="Arial" panose="020B0604020202020204" pitchFamily="34" charset="0"/>
            </a:endParaRPr>
          </a:p>
          <a:p>
            <a:pPr marL="0" indent="0" algn="just">
              <a:buNone/>
            </a:pPr>
            <a:r>
              <a:rPr lang="it-IT" sz="1800" dirty="0">
                <a:latin typeface="Arial" panose="020B0604020202020204" pitchFamily="34" charset="0"/>
                <a:cs typeface="Arial" panose="020B0604020202020204" pitchFamily="34" charset="0"/>
              </a:rPr>
              <a:t>Gli esempi in tal senso non mancano. Si pensi all’</a:t>
            </a:r>
            <a:r>
              <a:rPr lang="it-IT" sz="1800" b="1" dirty="0">
                <a:latin typeface="Arial" panose="020B0604020202020204" pitchFamily="34" charset="0"/>
                <a:cs typeface="Arial" panose="020B0604020202020204" pitchFamily="34" charset="0"/>
              </a:rPr>
              <a:t>accertamento del danno biologico di natura psichica</a:t>
            </a:r>
            <a:r>
              <a:rPr lang="it-IT" sz="1800" dirty="0">
                <a:latin typeface="Arial" panose="020B0604020202020204" pitchFamily="34" charset="0"/>
                <a:cs typeface="Arial" panose="020B0604020202020204" pitchFamily="34" charset="0"/>
              </a:rPr>
              <a:t>, il quale include necessariamente valutazioni anche di natura psicologica, oppure ai casi di </a:t>
            </a:r>
            <a:r>
              <a:rPr lang="it-IT" sz="1800" b="1" dirty="0">
                <a:latin typeface="Arial" panose="020B0604020202020204" pitchFamily="34" charset="0"/>
                <a:cs typeface="Arial" panose="020B0604020202020204" pitchFamily="34" charset="0"/>
              </a:rPr>
              <a:t>affidamento di minori</a:t>
            </a:r>
            <a:r>
              <a:rPr lang="it-IT" sz="1800" dirty="0">
                <a:latin typeface="Arial" panose="020B0604020202020204" pitchFamily="34" charset="0"/>
                <a:cs typeface="Arial" panose="020B0604020202020204" pitchFamily="34" charset="0"/>
              </a:rPr>
              <a:t> in cui sia incaricato quale consulente tecnico un </a:t>
            </a:r>
            <a:r>
              <a:rPr lang="it-IT" sz="1800" b="1" dirty="0">
                <a:latin typeface="Arial" panose="020B0604020202020204" pitchFamily="34" charset="0"/>
                <a:cs typeface="Arial" panose="020B0604020202020204" pitchFamily="34" charset="0"/>
              </a:rPr>
              <a:t>neuropsichiatra</a:t>
            </a:r>
            <a:r>
              <a:rPr lang="it-IT" sz="1800" dirty="0">
                <a:latin typeface="Arial" panose="020B0604020202020204" pitchFamily="34" charset="0"/>
                <a:cs typeface="Arial" panose="020B0604020202020204" pitchFamily="34" charset="0"/>
              </a:rPr>
              <a:t> o – peggio ancora – un </a:t>
            </a:r>
            <a:r>
              <a:rPr lang="it-IT" sz="1800" b="1" dirty="0">
                <a:latin typeface="Arial" panose="020B0604020202020204" pitchFamily="34" charset="0"/>
                <a:cs typeface="Arial" panose="020B0604020202020204" pitchFamily="34" charset="0"/>
              </a:rPr>
              <a:t>pediatra</a:t>
            </a:r>
            <a:r>
              <a:rPr lang="it-IT" sz="1800" dirty="0">
                <a:latin typeface="Arial" panose="020B0604020202020204" pitchFamily="34" charset="0"/>
                <a:cs typeface="Arial" panose="020B0604020202020204" pitchFamily="34" charset="0"/>
              </a:rPr>
              <a:t>.  </a:t>
            </a:r>
            <a:endParaRPr lang="it-IT" sz="1800" b="1" dirty="0">
              <a:latin typeface="Arial" panose="020B0604020202020204" pitchFamily="34" charset="0"/>
              <a:cs typeface="Arial" panose="020B0604020202020204" pitchFamily="34" charset="0"/>
            </a:endParaRPr>
          </a:p>
          <a:p>
            <a:pPr marL="0" indent="0" algn="just">
              <a:buNone/>
            </a:pPr>
            <a:r>
              <a:rPr lang="it-IT" sz="1800" b="1" i="1" dirty="0">
                <a:latin typeface="Arial" panose="020B0604020202020204" pitchFamily="34" charset="0"/>
                <a:cs typeface="Arial" panose="020B0604020202020204" pitchFamily="34" charset="0"/>
              </a:rPr>
              <a:t>                                                                                              Avv. Paola Minerva</a:t>
            </a:r>
            <a:endParaRPr lang="it-IT" sz="1800" b="1" dirty="0">
              <a:latin typeface="Arial" panose="020B0604020202020204" pitchFamily="34" charset="0"/>
              <a:cs typeface="Arial" panose="020B0604020202020204" pitchFamily="34" charset="0"/>
            </a:endParaRPr>
          </a:p>
          <a:p>
            <a:pPr marL="0" indent="0" algn="just">
              <a:buNone/>
            </a:pPr>
            <a:r>
              <a:rPr lang="it-IT" sz="1800" b="1" dirty="0">
                <a:latin typeface="Arial" panose="020B0604020202020204" pitchFamily="34" charset="0"/>
                <a:cs typeface="Arial" panose="020B0604020202020204" pitchFamily="34" charset="0"/>
              </a:rPr>
              <a:t> </a:t>
            </a:r>
            <a:endParaRPr lang="it-IT" sz="1800" dirty="0">
              <a:latin typeface="Arial" panose="020B0604020202020204" pitchFamily="34" charset="0"/>
              <a:cs typeface="Arial" panose="020B0604020202020204" pitchFamily="34" charset="0"/>
            </a:endParaRPr>
          </a:p>
          <a:p>
            <a:pPr marL="0" indent="0" algn="just">
              <a:buNone/>
            </a:pPr>
            <a:r>
              <a:rPr lang="it-IT" sz="1800" dirty="0">
                <a:latin typeface="Arial" panose="020B0604020202020204" pitchFamily="34" charset="0"/>
                <a:cs typeface="Arial" panose="020B0604020202020204" pitchFamily="34" charset="0"/>
              </a:rPr>
              <a:t>Articolo 1 L. 56/89 “</a:t>
            </a:r>
            <a:r>
              <a:rPr lang="it-IT" sz="1800" b="1" i="1" dirty="0">
                <a:latin typeface="Arial" panose="020B0604020202020204" pitchFamily="34" charset="0"/>
                <a:cs typeface="Arial" panose="020B0604020202020204" pitchFamily="34" charset="0"/>
              </a:rPr>
              <a:t>Definizione della professione di psicologo»</a:t>
            </a:r>
            <a:r>
              <a:rPr lang="it-IT" sz="1800" i="1" dirty="0">
                <a:latin typeface="Arial" panose="020B0604020202020204" pitchFamily="34" charset="0"/>
                <a:cs typeface="Arial" panose="020B0604020202020204" pitchFamily="34" charset="0"/>
              </a:rPr>
              <a:t>.</a:t>
            </a:r>
            <a:endParaRPr lang="it-IT" sz="1800" b="1" dirty="0">
              <a:latin typeface="Arial" panose="020B0604020202020204" pitchFamily="34" charset="0"/>
              <a:cs typeface="Arial" panose="020B0604020202020204" pitchFamily="34" charset="0"/>
            </a:endParaRPr>
          </a:p>
          <a:p>
            <a:pPr marL="0" indent="0" algn="just">
              <a:buNone/>
            </a:pPr>
            <a:r>
              <a:rPr lang="it-IT" sz="1800" i="1" dirty="0">
                <a:latin typeface="Arial" panose="020B0604020202020204" pitchFamily="34" charset="0"/>
                <a:cs typeface="Arial" panose="020B0604020202020204" pitchFamily="34" charset="0"/>
              </a:rPr>
              <a:t>La professione di psicologo comprende l'uso degli strumenti conoscitivi e di intervento per la prevenzione, la diagnosi, le attività di abilitazione-riabilitazione e di sostegno in ambito psicologico rivolte alla persona, al gruppo, agli organismi sociali e alle comunità. Comprende altresì le attività di sperimentazione, ricerca e didattica in tale ambito.</a:t>
            </a:r>
            <a:r>
              <a:rPr lang="it-IT" sz="1800" dirty="0">
                <a:latin typeface="Arial" panose="020B0604020202020204" pitchFamily="34" charset="0"/>
                <a:cs typeface="Arial" panose="020B0604020202020204" pitchFamily="34" charset="0"/>
              </a:rPr>
              <a:t>"</a:t>
            </a:r>
          </a:p>
          <a:p>
            <a:pPr marL="0" indent="0">
              <a:buNone/>
            </a:pPr>
            <a:endParaRPr lang="it-IT" sz="1800" dirty="0"/>
          </a:p>
        </p:txBody>
      </p:sp>
    </p:spTree>
    <p:extLst>
      <p:ext uri="{BB962C8B-B14F-4D97-AF65-F5344CB8AC3E}">
        <p14:creationId xmlns:p14="http://schemas.microsoft.com/office/powerpoint/2010/main" val="1110194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6336704"/>
          </a:xfrm>
        </p:spPr>
        <p:txBody>
          <a:bodyPr/>
          <a:lstStyle/>
          <a:p>
            <a:pPr marL="0" indent="0" algn="just">
              <a:buNone/>
            </a:pPr>
            <a:endParaRPr lang="it-IT" sz="1800" b="1" dirty="0">
              <a:latin typeface="Arial" panose="020B0604020202020204" pitchFamily="34" charset="0"/>
              <a:cs typeface="Arial" panose="020B0604020202020204" pitchFamily="34" charset="0"/>
            </a:endParaRPr>
          </a:p>
          <a:p>
            <a:pPr marL="0" indent="0" algn="just">
              <a:buNone/>
            </a:pPr>
            <a:endParaRPr lang="it-IT" sz="1800" b="1" dirty="0">
              <a:latin typeface="Arial" panose="020B0604020202020204" pitchFamily="34" charset="0"/>
              <a:cs typeface="Arial" panose="020B0604020202020204" pitchFamily="34" charset="0"/>
            </a:endParaRPr>
          </a:p>
          <a:p>
            <a:pPr marL="0" indent="0" algn="just">
              <a:buNone/>
            </a:pPr>
            <a:endParaRPr lang="it-IT" sz="1800" b="1" dirty="0">
              <a:latin typeface="Arial" panose="020B0604020202020204" pitchFamily="34" charset="0"/>
              <a:cs typeface="Arial" panose="020B0604020202020204" pitchFamily="34" charset="0"/>
            </a:endParaRPr>
          </a:p>
          <a:p>
            <a:pPr algn="just"/>
            <a:r>
              <a:rPr lang="it-IT" sz="2800" b="1" dirty="0">
                <a:latin typeface="Arial" panose="020B0604020202020204" pitchFamily="34" charset="0"/>
                <a:cs typeface="Arial" panose="020B0604020202020204" pitchFamily="34" charset="0"/>
              </a:rPr>
              <a:t>Alcuni tipi di eventi tendono a produrre statisticamente specifici disturbi psichici e psicosomatici.</a:t>
            </a:r>
          </a:p>
          <a:p>
            <a:pPr marL="0" indent="0" algn="just">
              <a:buNone/>
            </a:pPr>
            <a:endParaRPr lang="it-IT" sz="2800" b="1" dirty="0">
              <a:latin typeface="Arial" panose="020B0604020202020204" pitchFamily="34" charset="0"/>
              <a:cs typeface="Arial" panose="020B0604020202020204" pitchFamily="34" charset="0"/>
            </a:endParaRPr>
          </a:p>
          <a:p>
            <a:pPr algn="just"/>
            <a:r>
              <a:rPr lang="it-IT" sz="2800" b="1" dirty="0">
                <a:latin typeface="Arial" panose="020B0604020202020204" pitchFamily="34" charset="0"/>
                <a:cs typeface="Arial" panose="020B0604020202020204" pitchFamily="34" charset="0"/>
              </a:rPr>
              <a:t>Nelle due diapositive seguenti riporto il caso di alcune tipiche conseguenze di </a:t>
            </a:r>
            <a:r>
              <a:rPr lang="it-IT" sz="2800" b="1" i="1" u="sng" dirty="0">
                <a:latin typeface="Arial" panose="020B0604020202020204" pitchFamily="34" charset="0"/>
                <a:cs typeface="Arial" panose="020B0604020202020204" pitchFamily="34" charset="0"/>
              </a:rPr>
              <a:t>traumi lavoro-correlati</a:t>
            </a:r>
            <a:r>
              <a:rPr lang="it-IT" sz="2800" b="1" dirty="0">
                <a:latin typeface="Arial" panose="020B0604020202020204" pitchFamily="34" charset="0"/>
                <a:cs typeface="Arial" panose="020B0604020202020204" pitchFamily="34" charset="0"/>
              </a:rPr>
              <a:t>, in particolare a seguito di comportamenti di </a:t>
            </a:r>
            <a:r>
              <a:rPr lang="it-IT" sz="2800" b="1" i="1" u="sng" dirty="0">
                <a:latin typeface="Arial" panose="020B0604020202020204" pitchFamily="34" charset="0"/>
                <a:cs typeface="Arial" panose="020B0604020202020204" pitchFamily="34" charset="0"/>
              </a:rPr>
              <a:t>mobbing/</a:t>
            </a:r>
            <a:r>
              <a:rPr lang="it-IT" sz="2800" b="1" i="1" u="sng" dirty="0" err="1">
                <a:latin typeface="Arial" panose="020B0604020202020204" pitchFamily="34" charset="0"/>
                <a:cs typeface="Arial" panose="020B0604020202020204" pitchFamily="34" charset="0"/>
              </a:rPr>
              <a:t>bossing</a:t>
            </a:r>
            <a:r>
              <a:rPr lang="it-IT" sz="2800" b="1" i="1" u="sng" dirty="0">
                <a:latin typeface="Arial" panose="020B0604020202020204" pitchFamily="34" charset="0"/>
                <a:cs typeface="Arial" panose="020B0604020202020204" pitchFamily="34" charset="0"/>
              </a:rPr>
              <a:t>/</a:t>
            </a:r>
            <a:r>
              <a:rPr lang="it-IT" sz="2800" b="1" i="1" u="sng" dirty="0" err="1">
                <a:latin typeface="Arial" panose="020B0604020202020204" pitchFamily="34" charset="0"/>
                <a:cs typeface="Arial" panose="020B0604020202020204" pitchFamily="34" charset="0"/>
              </a:rPr>
              <a:t>stalking</a:t>
            </a:r>
            <a:endParaRPr lang="it-IT" sz="2800" b="1" i="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2256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contenuto 2"/>
          <p:cNvSpPr>
            <a:spLocks noGrp="1"/>
          </p:cNvSpPr>
          <p:nvPr>
            <p:ph idx="1"/>
          </p:nvPr>
        </p:nvSpPr>
        <p:spPr>
          <a:xfrm>
            <a:off x="457200" y="260350"/>
            <a:ext cx="8229600" cy="6192838"/>
          </a:xfrm>
        </p:spPr>
        <p:txBody>
          <a:bodyPr/>
          <a:lstStyle/>
          <a:p>
            <a:pPr algn="ctr">
              <a:buFont typeface="Arial" charset="0"/>
              <a:buNone/>
            </a:pPr>
            <a:r>
              <a:rPr lang="it-IT" altLang="it-IT" sz="1800" b="1">
                <a:latin typeface="Verdana" pitchFamily="34" charset="0"/>
              </a:rPr>
              <a:t>Sintomi e patologie frequenti a seguito dei traumi psicologici lavoro-correlati (1):</a:t>
            </a:r>
          </a:p>
          <a:p>
            <a:pPr algn="ctr">
              <a:buFont typeface="Arial" charset="0"/>
              <a:buNone/>
            </a:pPr>
            <a:endParaRPr lang="it-IT" altLang="it-IT" sz="1800" b="1">
              <a:latin typeface="Verdana" pitchFamily="34" charset="0"/>
            </a:endParaRPr>
          </a:p>
          <a:p>
            <a:pPr algn="just">
              <a:buFont typeface="Arial" charset="0"/>
              <a:buNone/>
            </a:pPr>
            <a:r>
              <a:rPr lang="it-IT" altLang="it-IT" sz="1600" b="1">
                <a:latin typeface="Verdana" pitchFamily="34" charset="0"/>
              </a:rPr>
              <a:t>	In letteratura e nella pratica clinica sono numerosissime e molto variegate le reazioni adattive e psicopatologiche riscontrate nelle vittime di persecuzione sul posto di lavoro. </a:t>
            </a:r>
          </a:p>
          <a:p>
            <a:pPr algn="just">
              <a:buFont typeface="Arial" charset="0"/>
              <a:buNone/>
            </a:pPr>
            <a:r>
              <a:rPr lang="it-IT" altLang="it-IT" sz="1600" b="1">
                <a:latin typeface="Verdana" pitchFamily="34" charset="0"/>
              </a:rPr>
              <a:t>	Ciò non è affatto sorprendente, in quanto ogni individuo reagisce a situazioni simili con il proprio specifico e personale corredo biologico, caratteriale, biografico, ecc.</a:t>
            </a:r>
          </a:p>
          <a:p>
            <a:pPr algn="just">
              <a:buFont typeface="Arial" charset="0"/>
              <a:buNone/>
            </a:pPr>
            <a:r>
              <a:rPr lang="it-IT" altLang="it-IT" sz="1600" b="1">
                <a:latin typeface="Verdana" pitchFamily="34" charset="0"/>
              </a:rPr>
              <a:t>	Fatta questa premessa, risultano molto frequenti i seguenti sintomi (NATURALMENTE NON MUTUALMENTE ESCLUSIVI, MA ANZI SPESSO ASSOCIATI FRA LORO):</a:t>
            </a:r>
          </a:p>
          <a:p>
            <a:pPr algn="just">
              <a:buFont typeface="Arial" charset="0"/>
              <a:buNone/>
            </a:pPr>
            <a:endParaRPr lang="it-IT" altLang="it-IT" sz="1600" b="1">
              <a:latin typeface="Verdana" pitchFamily="34" charset="0"/>
            </a:endParaRPr>
          </a:p>
          <a:p>
            <a:pPr algn="just"/>
            <a:r>
              <a:rPr lang="it-IT" altLang="it-IT" sz="1400" b="1">
                <a:latin typeface="Verdana" pitchFamily="34" charset="0"/>
              </a:rPr>
              <a:t>ANSIA (INCLUSI TUTTI I CORRELATI FISIOLOGICI E LE CONVERSIONI PSICOSOMATICHE)</a:t>
            </a:r>
          </a:p>
          <a:p>
            <a:pPr algn="just"/>
            <a:r>
              <a:rPr lang="it-IT" altLang="it-IT" sz="1400" b="1">
                <a:latin typeface="Verdana" pitchFamily="34" charset="0"/>
              </a:rPr>
              <a:t>AUTOSVALUTAZIONE  E  SENSO  DI  COLPA</a:t>
            </a:r>
          </a:p>
          <a:p>
            <a:pPr algn="just"/>
            <a:r>
              <a:rPr lang="it-IT" altLang="it-IT" sz="1400" b="1">
                <a:latin typeface="Verdana" pitchFamily="34" charset="0"/>
              </a:rPr>
              <a:t>ANEDONIA</a:t>
            </a:r>
          </a:p>
          <a:p>
            <a:pPr algn="just"/>
            <a:r>
              <a:rPr lang="it-IT" altLang="it-IT" sz="1400" b="1">
                <a:latin typeface="Verdana" pitchFamily="34" charset="0"/>
              </a:rPr>
              <a:t>DEPRESSIONE DI GRADO VARIABILE (ASSOCIATA DI SOLITO AI TRE SINTOMI PRECEDENTI)</a:t>
            </a:r>
          </a:p>
          <a:p>
            <a:pPr algn="just"/>
            <a:r>
              <a:rPr lang="it-IT" altLang="it-IT" sz="1400" b="1">
                <a:latin typeface="Verdana" pitchFamily="34" charset="0"/>
              </a:rPr>
              <a:t>INSONNIA ED IRREQUIETEZZA</a:t>
            </a:r>
          </a:p>
          <a:p>
            <a:pPr algn="just"/>
            <a:r>
              <a:rPr lang="it-IT" altLang="it-IT" sz="1400" b="1">
                <a:latin typeface="Verdana" pitchFamily="34" charset="0"/>
              </a:rPr>
              <a:t>CEFALEA</a:t>
            </a:r>
          </a:p>
          <a:p>
            <a:pPr algn="just"/>
            <a:r>
              <a:rPr lang="it-IT" altLang="it-IT" sz="1400" b="1">
                <a:latin typeface="Verdana" pitchFamily="34" charset="0"/>
              </a:rPr>
              <a:t>TACHICARDIA</a:t>
            </a:r>
          </a:p>
          <a:p>
            <a:pPr algn="just"/>
            <a:r>
              <a:rPr lang="it-IT" altLang="it-IT" sz="1400" b="1">
                <a:latin typeface="Verdana" pitchFamily="34" charset="0"/>
              </a:rPr>
              <a:t>RIMUGINAMENTO OSSESSIVO CENTRATO SUL LAVORO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flex_home_bergonzi02.jpg"/>
          <p:cNvPicPr>
            <a:picLocks noChangeAspect="1"/>
          </p:cNvPicPr>
          <p:nvPr/>
        </p:nvPicPr>
        <p:blipFill>
          <a:blip r:embed="rId2" cstate="print"/>
          <a:stretch>
            <a:fillRect/>
          </a:stretch>
        </p:blipFill>
        <p:spPr>
          <a:xfrm>
            <a:off x="539552" y="1556792"/>
            <a:ext cx="8208912" cy="3320008"/>
          </a:xfrm>
          <a:prstGeom prst="rect">
            <a:avLst/>
          </a:prstGeom>
        </p:spPr>
      </p:pic>
      <p:sp>
        <p:nvSpPr>
          <p:cNvPr id="4" name="Rettangolo 3"/>
          <p:cNvSpPr/>
          <p:nvPr/>
        </p:nvSpPr>
        <p:spPr>
          <a:xfrm>
            <a:off x="2843808" y="332656"/>
            <a:ext cx="3384376" cy="400110"/>
          </a:xfrm>
          <a:prstGeom prst="rect">
            <a:avLst/>
          </a:prstGeom>
        </p:spPr>
        <p:txBody>
          <a:bodyPr wrap="square">
            <a:spAutoFit/>
          </a:bodyPr>
          <a:lstStyle/>
          <a:p>
            <a:pPr algn="ctr" eaLnBrk="1" fontAlgn="auto" hangingPunct="1">
              <a:spcAft>
                <a:spcPts val="0"/>
              </a:spcAft>
              <a:defRPr/>
            </a:pPr>
            <a:r>
              <a:rPr lang="it-IT" sz="2000" b="1" dirty="0">
                <a:solidFill>
                  <a:schemeClr val="tx2">
                    <a:lumMod val="75000"/>
                  </a:schemeClr>
                </a:solidFill>
                <a:latin typeface="Arial" pitchFamily="34" charset="0"/>
                <a:cs typeface="Arial" pitchFamily="34" charset="0"/>
              </a:rPr>
              <a:t>www.dannopsichico.org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contenuto 2"/>
          <p:cNvSpPr>
            <a:spLocks noGrp="1"/>
          </p:cNvSpPr>
          <p:nvPr>
            <p:ph idx="1"/>
          </p:nvPr>
        </p:nvSpPr>
        <p:spPr>
          <a:xfrm>
            <a:off x="457200" y="260350"/>
            <a:ext cx="8229600" cy="6192838"/>
          </a:xfrm>
        </p:spPr>
        <p:txBody>
          <a:bodyPr/>
          <a:lstStyle/>
          <a:p>
            <a:pPr algn="ctr">
              <a:buFont typeface="Arial" charset="0"/>
              <a:buNone/>
            </a:pPr>
            <a:r>
              <a:rPr lang="it-IT" altLang="it-IT" sz="1800" b="1" dirty="0">
                <a:latin typeface="Verdana" pitchFamily="34" charset="0"/>
              </a:rPr>
              <a:t>Sintomi e patologie frequenti a seguito dei traumi psicologici lavoro-correlati (2):</a:t>
            </a:r>
          </a:p>
          <a:p>
            <a:pPr algn="ctr">
              <a:buFont typeface="Arial" charset="0"/>
              <a:buNone/>
            </a:pPr>
            <a:endParaRPr lang="it-IT" altLang="it-IT" sz="2000" b="1" dirty="0">
              <a:latin typeface="Verdana" pitchFamily="34" charset="0"/>
            </a:endParaRPr>
          </a:p>
          <a:p>
            <a:r>
              <a:rPr lang="it-IT" altLang="it-IT" sz="1400" b="1" dirty="0">
                <a:latin typeface="Verdana" pitchFamily="34" charset="0"/>
              </a:rPr>
              <a:t>ATTACCHI  DI  PANICO</a:t>
            </a:r>
          </a:p>
          <a:p>
            <a:endParaRPr lang="it-IT" altLang="it-IT" sz="1400" b="1" dirty="0">
              <a:latin typeface="Verdana" pitchFamily="34" charset="0"/>
            </a:endParaRPr>
          </a:p>
          <a:p>
            <a:r>
              <a:rPr lang="it-IT" altLang="it-IT" sz="1400" b="1" dirty="0">
                <a:latin typeface="Verdana" pitchFamily="34" charset="0"/>
              </a:rPr>
              <a:t>SOMATIZZAZIONI  SOPRATTUTTO  ALL’APPARATO  CARDIOCIRCOLATORIO, GASTROINTESTINALE  E  DERMATOLOGICO</a:t>
            </a:r>
          </a:p>
          <a:p>
            <a:endParaRPr lang="it-IT" altLang="it-IT" sz="1400" b="1" dirty="0">
              <a:latin typeface="Verdana" pitchFamily="34" charset="0"/>
            </a:endParaRPr>
          </a:p>
          <a:p>
            <a:r>
              <a:rPr lang="it-IT" altLang="it-IT" sz="1400" b="1" dirty="0">
                <a:latin typeface="Verdana" pitchFamily="34" charset="0"/>
              </a:rPr>
              <a:t>DISFUNZIONI  DELL’ATTENZIONE,  DELLA  CONCENTRAZIONE,  DELLA MEMORIA</a:t>
            </a:r>
          </a:p>
          <a:p>
            <a:endParaRPr lang="it-IT" altLang="it-IT" sz="1400" b="1" dirty="0">
              <a:latin typeface="Verdana" pitchFamily="34" charset="0"/>
            </a:endParaRPr>
          </a:p>
          <a:p>
            <a:r>
              <a:rPr lang="it-IT" altLang="it-IT" sz="1400" b="1" dirty="0">
                <a:latin typeface="Verdana" pitchFamily="34" charset="0"/>
              </a:rPr>
              <a:t>APPIATTIMENTO  EMOTIVO  ED  AFFETTIVO</a:t>
            </a:r>
          </a:p>
          <a:p>
            <a:endParaRPr lang="it-IT" altLang="it-IT" sz="1400" b="1" dirty="0">
              <a:latin typeface="Verdana" pitchFamily="34" charset="0"/>
            </a:endParaRPr>
          </a:p>
          <a:p>
            <a:r>
              <a:rPr lang="it-IT" altLang="it-IT" sz="1400" b="1" dirty="0">
                <a:latin typeface="Verdana" pitchFamily="34" charset="0"/>
              </a:rPr>
              <a:t>INCAPACITA’  DI  “VEDERE”  O  PROGRAMMARE  IL  FUTURO</a:t>
            </a:r>
          </a:p>
          <a:p>
            <a:endParaRPr lang="it-IT" altLang="it-IT" sz="1400" b="1" dirty="0">
              <a:latin typeface="Verdana" pitchFamily="34" charset="0"/>
            </a:endParaRPr>
          </a:p>
          <a:p>
            <a:r>
              <a:rPr lang="it-IT" altLang="it-IT" sz="1400" b="1" dirty="0">
                <a:latin typeface="Verdana" pitchFamily="34" charset="0"/>
              </a:rPr>
              <a:t>IRRITABILITA’/AGGRESSIVITA’  NELLA  VITA  PRIVATA  E  FAMILIARE</a:t>
            </a:r>
          </a:p>
          <a:p>
            <a:endParaRPr lang="it-IT" altLang="it-IT" sz="1400" b="1" dirty="0">
              <a:latin typeface="Verdana" pitchFamily="34" charset="0"/>
            </a:endParaRPr>
          </a:p>
          <a:p>
            <a:r>
              <a:rPr lang="it-IT" altLang="it-IT" sz="1400" b="1" dirty="0">
                <a:latin typeface="Verdana" pitchFamily="34" charset="0"/>
              </a:rPr>
              <a:t>ABBANDONO  DEI  RAPPORTI  SOCIALI  E  DELLE  ATTIVITA’  NON LAVORATIVE (HOBBY, SPORT, INTERESSI CULTURALI, ECC.)</a:t>
            </a:r>
          </a:p>
          <a:p>
            <a:pPr>
              <a:buFont typeface="Arial" charset="0"/>
              <a:buNone/>
            </a:pPr>
            <a:endParaRPr lang="it-IT" altLang="it-IT" sz="1400" b="1" dirty="0">
              <a:latin typeface="Verdana" pitchFamily="34" charset="0"/>
            </a:endParaRPr>
          </a:p>
          <a:p>
            <a:r>
              <a:rPr lang="it-IT" altLang="it-IT" sz="1400" b="1" dirty="0">
                <a:latin typeface="Verdana" pitchFamily="34" charset="0"/>
              </a:rPr>
              <a:t>SUICIDIO</a:t>
            </a:r>
          </a:p>
          <a:p>
            <a:endParaRPr lang="it-IT" altLang="it-IT" sz="1400" b="1" dirty="0">
              <a:latin typeface="Verdana" pitchFamily="34" charset="0"/>
            </a:endParaRPr>
          </a:p>
          <a:p>
            <a:pPr>
              <a:buFont typeface="Arial" charset="0"/>
              <a:buNone/>
            </a:pPr>
            <a:r>
              <a:rPr lang="it-IT" altLang="it-IT" sz="1400" b="1" i="1" dirty="0">
                <a:latin typeface="Verdana" pitchFamily="34" charset="0"/>
              </a:rPr>
              <a:t>	</a:t>
            </a:r>
            <a:r>
              <a:rPr lang="it-IT" altLang="it-IT" sz="1200" b="1" i="1" u="sng" dirty="0">
                <a:latin typeface="Verdana" pitchFamily="34" charset="0"/>
              </a:rPr>
              <a:t>E’ EVIDENTE CHE IL DANNO PUO’ RIPERCUOTERSI  ANCHE  SUI FAMILIARI, I QUALI A LORO VOLTA POSSONO ALMENO IN PARTE RIPORTARE UN DANNO</a:t>
            </a:r>
          </a:p>
          <a:p>
            <a:pPr algn="just"/>
            <a:endParaRPr lang="it-IT" altLang="it-IT" sz="1600" b="1" dirty="0">
              <a:latin typeface="Verdan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6552728"/>
          </a:xfrm>
        </p:spPr>
        <p:txBody>
          <a:bodyPr/>
          <a:lstStyle/>
          <a:p>
            <a:pPr marL="0" indent="0" algn="ctr">
              <a:buNone/>
            </a:pPr>
            <a:r>
              <a:rPr lang="it-IT" sz="2800" b="1" u="sng" dirty="0">
                <a:latin typeface="Arial" panose="020B0604020202020204" pitchFamily="34" charset="0"/>
                <a:cs typeface="Arial" panose="020B0604020202020204" pitchFamily="34" charset="0"/>
              </a:rPr>
              <a:t>Chi sono i nostri potenziali clienti/committenti?</a:t>
            </a:r>
          </a:p>
          <a:p>
            <a:pPr marL="0" indent="0" algn="ctr">
              <a:buNone/>
            </a:pPr>
            <a:endParaRPr lang="it-IT" sz="2400" b="1" u="sng" dirty="0">
              <a:latin typeface="Arial" panose="020B0604020202020204" pitchFamily="34" charset="0"/>
              <a:cs typeface="Arial" panose="020B0604020202020204" pitchFamily="34" charset="0"/>
            </a:endParaRPr>
          </a:p>
          <a:p>
            <a:r>
              <a:rPr lang="it-IT" sz="2000" b="1" dirty="0">
                <a:latin typeface="Arial" panose="020B0604020202020204" pitchFamily="34" charset="0"/>
                <a:cs typeface="Arial" panose="020B0604020202020204" pitchFamily="34" charset="0"/>
              </a:rPr>
              <a:t>AVVOCATI : </a:t>
            </a:r>
            <a:r>
              <a:rPr lang="it-IT" sz="1400" b="1" dirty="0">
                <a:latin typeface="Arial" panose="020B0604020202020204" pitchFamily="34" charset="0"/>
                <a:cs typeface="Arial" panose="020B0604020202020204" pitchFamily="34" charset="0"/>
              </a:rPr>
              <a:t>POSSONO CHIEDERE UN SEMPLICE E BREVE PARERE O RICHIEDERE UNA VERA E PROPRIA PERIZIA DA PRESENTARE ALLA CONTROPARTE PRIMA DEL CONTENZIOSO, OPPURE NOMINARCI COME CTP (CONSULENTE TECNICO DI PARTE) NEL CORSO DI UNA CTU (CONSULENZA TECNICA D’UFFICIO) DISPOSTA DAL MAGISTRATO IN CORSO DI CAUSA</a:t>
            </a:r>
          </a:p>
          <a:p>
            <a:pPr marL="0" indent="0">
              <a:buNone/>
            </a:pPr>
            <a:endParaRPr lang="it-IT" sz="1400" b="1" dirty="0">
              <a:latin typeface="Arial" panose="020B0604020202020204" pitchFamily="34" charset="0"/>
              <a:cs typeface="Arial" panose="020B0604020202020204" pitchFamily="34" charset="0"/>
            </a:endParaRPr>
          </a:p>
          <a:p>
            <a:r>
              <a:rPr lang="it-IT" sz="2000" b="1" dirty="0">
                <a:latin typeface="Arial" panose="020B0604020202020204" pitchFamily="34" charset="0"/>
                <a:cs typeface="Arial" panose="020B0604020202020204" pitchFamily="34" charset="0"/>
              </a:rPr>
              <a:t>MAGISTRATI : </a:t>
            </a:r>
            <a:r>
              <a:rPr lang="it-IT" sz="1400" b="1" dirty="0">
                <a:latin typeface="Arial" panose="020B0604020202020204" pitchFamily="34" charset="0"/>
                <a:cs typeface="Arial" panose="020B0604020202020204" pitchFamily="34" charset="0"/>
              </a:rPr>
              <a:t>POSSONO NOMINARCI COME CTU (CONSULENTE TECNICO D’UFFICIO)</a:t>
            </a:r>
          </a:p>
          <a:p>
            <a:pPr marL="0" indent="0">
              <a:buNone/>
            </a:pPr>
            <a:endParaRPr lang="it-IT" sz="1400" b="1" dirty="0">
              <a:latin typeface="Arial" panose="020B0604020202020204" pitchFamily="34" charset="0"/>
              <a:cs typeface="Arial" panose="020B0604020202020204" pitchFamily="34" charset="0"/>
            </a:endParaRPr>
          </a:p>
          <a:p>
            <a:r>
              <a:rPr lang="it-IT" sz="2000" b="1" dirty="0">
                <a:latin typeface="Arial" panose="020B0604020202020204" pitchFamily="34" charset="0"/>
                <a:cs typeface="Arial" panose="020B0604020202020204" pitchFamily="34" charset="0"/>
              </a:rPr>
              <a:t>ASSICURAZIONI : </a:t>
            </a:r>
            <a:r>
              <a:rPr lang="it-IT" sz="1400" b="1" dirty="0">
                <a:latin typeface="Arial" panose="020B0604020202020204" pitchFamily="34" charset="0"/>
                <a:cs typeface="Arial" panose="020B0604020202020204" pitchFamily="34" charset="0"/>
              </a:rPr>
              <a:t>POSSONO CHIEDERCI UN PARERE O UNA PERIZIA O NOMINARCI CTP)</a:t>
            </a:r>
          </a:p>
          <a:p>
            <a:pPr marL="0" indent="0">
              <a:buNone/>
            </a:pPr>
            <a:endParaRPr lang="it-IT" sz="1400" b="1" dirty="0">
              <a:latin typeface="Arial" panose="020B0604020202020204" pitchFamily="34" charset="0"/>
              <a:cs typeface="Arial" panose="020B0604020202020204" pitchFamily="34" charset="0"/>
            </a:endParaRPr>
          </a:p>
          <a:p>
            <a:r>
              <a:rPr lang="it-IT" sz="2000" b="1" dirty="0">
                <a:latin typeface="Arial" panose="020B0604020202020204" pitchFamily="34" charset="0"/>
                <a:cs typeface="Arial" panose="020B0604020202020204" pitchFamily="34" charset="0"/>
              </a:rPr>
              <a:t>PRIVATI (DANNEGGIATI) : </a:t>
            </a:r>
            <a:r>
              <a:rPr lang="it-IT" sz="1400" b="1" dirty="0">
                <a:latin typeface="Arial" panose="020B0604020202020204" pitchFamily="34" charset="0"/>
                <a:cs typeface="Arial" panose="020B0604020202020204" pitchFamily="34" charset="0"/>
              </a:rPr>
              <a:t>POSSONO CHIEDERCI (DI SOLITO SU CONSIGLIO DI UN AVVOCATO) DI DARE UN PARERE SULL’OPPORTUNITA’ O MENO DI FARE CAUSA PER OTTENERE UN RISARCIMENTO, DOPO AVER VALUTATO (ANCHE SINTETICAMENTE) LA LORO SITUAZIONE PSICHICA</a:t>
            </a:r>
            <a:endParaRPr lang="it-IT"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2303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264696"/>
          </a:xfrm>
        </p:spPr>
        <p:txBody>
          <a:bodyPr/>
          <a:lstStyle/>
          <a:p>
            <a:pPr marL="0" indent="0">
              <a:buNone/>
            </a:pPr>
            <a:r>
              <a:rPr lang="it-IT" sz="2000" b="1" i="1" u="sng" dirty="0">
                <a:latin typeface="Arial" panose="020B0604020202020204" pitchFamily="34" charset="0"/>
                <a:cs typeface="Arial" panose="020B0604020202020204" pitchFamily="34" charset="0"/>
              </a:rPr>
              <a:t>UNA VOLTA RICEVUTO L’INCARICO DI STILARE UN PARERE O UNA PERIZIA, QUALI STRUMENTI ABBIAMO A DISPOSIZIONE</a:t>
            </a:r>
            <a:r>
              <a:rPr lang="it-IT" sz="2000" b="1" i="1" dirty="0">
                <a:latin typeface="Arial" panose="020B0604020202020204" pitchFamily="34" charset="0"/>
                <a:cs typeface="Arial" panose="020B0604020202020204" pitchFamily="34" charset="0"/>
              </a:rPr>
              <a:t>?</a:t>
            </a:r>
          </a:p>
          <a:p>
            <a:pPr marL="0" indent="0">
              <a:buNone/>
            </a:pPr>
            <a:endParaRPr lang="it-IT" sz="2000" b="1" dirty="0">
              <a:latin typeface="Arial" panose="020B0604020202020204" pitchFamily="34" charset="0"/>
              <a:cs typeface="Arial" panose="020B0604020202020204" pitchFamily="34" charset="0"/>
            </a:endParaRPr>
          </a:p>
          <a:p>
            <a:pPr algn="just"/>
            <a:r>
              <a:rPr lang="it-IT" sz="2000" b="1" dirty="0">
                <a:latin typeface="Arial" panose="020B0604020202020204" pitchFamily="34" charset="0"/>
                <a:cs typeface="Arial" panose="020B0604020202020204" pitchFamily="34" charset="0"/>
              </a:rPr>
              <a:t>COLLOQUI CLINICO-DIAGNOSTICI (SIA CON IL SOGGETTO DANNEGGIATO CHE, SE NECESSARIO ED A SECONDA DEI CASI, CON I SUOI PARENTI O FAMIGLIARI)</a:t>
            </a:r>
          </a:p>
          <a:p>
            <a:pPr algn="just"/>
            <a:r>
              <a:rPr lang="it-IT" sz="2000" b="1" dirty="0">
                <a:latin typeface="Arial" panose="020B0604020202020204" pitchFamily="34" charset="0"/>
                <a:cs typeface="Arial" panose="020B0604020202020204" pitchFamily="34" charset="0"/>
              </a:rPr>
              <a:t>TEST PSICODIAGNOSTICI PROIETTIVI (RORSCHACH, BLACKY, TAT, ECC.) </a:t>
            </a:r>
          </a:p>
          <a:p>
            <a:pPr algn="just"/>
            <a:r>
              <a:rPr lang="it-IT" sz="2000" b="1" dirty="0">
                <a:latin typeface="Arial" panose="020B0604020202020204" pitchFamily="34" charset="0"/>
                <a:cs typeface="Arial" panose="020B0604020202020204" pitchFamily="34" charset="0"/>
              </a:rPr>
              <a:t>SCALE DI PERSONALITA’ (MMPI, DEPRESSION SCALE, ECC.)</a:t>
            </a:r>
          </a:p>
          <a:p>
            <a:pPr algn="just"/>
            <a:r>
              <a:rPr lang="it-IT" sz="2000" b="1" dirty="0">
                <a:latin typeface="Arial" panose="020B0604020202020204" pitchFamily="34" charset="0"/>
                <a:cs typeface="Arial" panose="020B0604020202020204" pitchFamily="34" charset="0"/>
              </a:rPr>
              <a:t>DOCUMENTAZIONE PREGRESSA O COMUNQUE GIA’ DISPONIBILE (CARTELLE CLINICHE, DIAGNOSI PRECEDENTI, PRESCRIZIONI MEDICHE E FARMACOLOGICHE, SE SIAMO FORTUNATI VALUTAZIONI PSICOLOGICHE PRECEDENTI L’EVENTO CAUSALE, ECC.)</a:t>
            </a:r>
          </a:p>
          <a:p>
            <a:pPr algn="just"/>
            <a:r>
              <a:rPr lang="it-IT" sz="2000" b="1" dirty="0">
                <a:latin typeface="Arial" panose="020B0604020202020204" pitchFamily="34" charset="0"/>
                <a:cs typeface="Arial" panose="020B0604020202020204" pitchFamily="34" charset="0"/>
              </a:rPr>
              <a:t>NEL CASO DI MINORI SPESSO SONO UTILISSIME DICHIARAZIONI OD ATTESTAZIONI SCOLASTICHE DEGLI INSEGNANTI CHE DELINEINO I COMPORTAMENTI DEL «PRIMA» E DEL «DOPO», NEL CASO DI OCCUPATI DICHIARAZIONI DI COLLEGHI/DATORI DI LAVORO</a:t>
            </a:r>
          </a:p>
        </p:txBody>
      </p:sp>
    </p:spTree>
    <p:extLst>
      <p:ext uri="{BB962C8B-B14F-4D97-AF65-F5344CB8AC3E}">
        <p14:creationId xmlns:p14="http://schemas.microsoft.com/office/powerpoint/2010/main" val="1961112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6480720"/>
          </a:xfrm>
        </p:spPr>
        <p:txBody>
          <a:bodyPr/>
          <a:lstStyle/>
          <a:p>
            <a:pPr marL="0" indent="0">
              <a:buNone/>
            </a:pPr>
            <a:endParaRPr lang="it-IT" sz="2000" b="1" dirty="0">
              <a:latin typeface="Arial" panose="020B0604020202020204" pitchFamily="34" charset="0"/>
              <a:cs typeface="Arial" panose="020B0604020202020204" pitchFamily="34" charset="0"/>
            </a:endParaRPr>
          </a:p>
          <a:p>
            <a:pPr marL="0" indent="0" algn="just">
              <a:buNone/>
            </a:pPr>
            <a:r>
              <a:rPr lang="it-IT" sz="2400" b="1" dirty="0">
                <a:latin typeface="Arial" panose="020B0604020202020204" pitchFamily="34" charset="0"/>
                <a:cs typeface="Arial" panose="020B0604020202020204" pitchFamily="34" charset="0"/>
              </a:rPr>
              <a:t>TUTTAVIA, PUR RENDENDOSI CONTO IL DANNEGGIATO DEL PEGGIORAMENTO DELLA PROPRIA CONDIZIONE PSICHICA ED ESISTENZIALE, MOLTI SINTOMI O CAMBIAMENTI NEGATIVI VENGONO «DIMENTICATI».</a:t>
            </a:r>
          </a:p>
          <a:p>
            <a:pPr marL="0" indent="0" algn="just">
              <a:buNone/>
            </a:pPr>
            <a:endParaRPr lang="it-IT" sz="2400" b="1" dirty="0">
              <a:latin typeface="Arial" panose="020B0604020202020204" pitchFamily="34" charset="0"/>
              <a:cs typeface="Arial" panose="020B0604020202020204" pitchFamily="34" charset="0"/>
            </a:endParaRPr>
          </a:p>
          <a:p>
            <a:pPr marL="0" indent="0" algn="just">
              <a:buNone/>
            </a:pPr>
            <a:r>
              <a:rPr lang="it-IT" sz="2400" b="1" dirty="0">
                <a:latin typeface="Arial" panose="020B0604020202020204" pitchFamily="34" charset="0"/>
                <a:cs typeface="Arial" panose="020B0604020202020204" pitchFamily="34" charset="0"/>
              </a:rPr>
              <a:t>E’ NOSTRO COMPITO EFFETTUARE UNA MAPPATURA COMPLETA DI TUTTI I CAMBIAMENTI SOPRAVVENUTI, GUIDANDO IL DANNEGGIATO IN TALE OPERAZIONE.</a:t>
            </a:r>
          </a:p>
          <a:p>
            <a:pPr marL="0" indent="0" algn="just">
              <a:buNone/>
            </a:pPr>
            <a:endParaRPr lang="it-IT" sz="2400" b="1" dirty="0">
              <a:latin typeface="Arial" panose="020B0604020202020204" pitchFamily="34" charset="0"/>
              <a:cs typeface="Arial" panose="020B0604020202020204" pitchFamily="34" charset="0"/>
            </a:endParaRPr>
          </a:p>
          <a:p>
            <a:pPr marL="0" indent="0" algn="just">
              <a:buNone/>
            </a:pPr>
            <a:r>
              <a:rPr lang="it-IT" sz="2400" b="1" dirty="0">
                <a:latin typeface="Arial" panose="020B0604020202020204" pitchFamily="34" charset="0"/>
                <a:cs typeface="Arial" panose="020B0604020202020204" pitchFamily="34" charset="0"/>
              </a:rPr>
              <a:t>A QUESTO SCOPO E’ UTILE PREDISPORRE UN QUESTIONARIO CHE «GUIDI» IL DANNEGGIATO A RECUPERARE TUTTE LE INFORMAZIONI ED A DESCRIVERE I CAMBIAMENTI.</a:t>
            </a:r>
          </a:p>
        </p:txBody>
      </p:sp>
    </p:spTree>
    <p:extLst>
      <p:ext uri="{BB962C8B-B14F-4D97-AF65-F5344CB8AC3E}">
        <p14:creationId xmlns:p14="http://schemas.microsoft.com/office/powerpoint/2010/main" val="1532362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contenuto 2"/>
          <p:cNvSpPr>
            <a:spLocks noGrp="1"/>
          </p:cNvSpPr>
          <p:nvPr>
            <p:ph idx="1"/>
          </p:nvPr>
        </p:nvSpPr>
        <p:spPr>
          <a:xfrm>
            <a:off x="457200" y="333374"/>
            <a:ext cx="8229600" cy="6263977"/>
          </a:xfrm>
        </p:spPr>
        <p:txBody>
          <a:bodyPr/>
          <a:lstStyle/>
          <a:p>
            <a:pPr algn="ctr">
              <a:buFont typeface="Arial" charset="0"/>
              <a:buNone/>
            </a:pPr>
            <a:r>
              <a:rPr lang="it-IT" altLang="it-IT" sz="2200" b="1" i="1" u="sng" dirty="0">
                <a:latin typeface="Arial" panose="020B0604020202020204" pitchFamily="34" charset="0"/>
                <a:cs typeface="Arial" panose="020B0604020202020204" pitchFamily="34" charset="0"/>
              </a:rPr>
              <a:t>Guida alla descrizione del danno psichico ed esistenziale (per il paziente) 1</a:t>
            </a:r>
          </a:p>
          <a:p>
            <a:pPr algn="ctr">
              <a:buFont typeface="Arial" charset="0"/>
              <a:buNone/>
            </a:pPr>
            <a:endParaRPr lang="it-IT" altLang="it-IT" sz="1400" dirty="0">
              <a:latin typeface="Verdana" pitchFamily="34" charset="0"/>
            </a:endParaRPr>
          </a:p>
          <a:p>
            <a:pPr algn="just"/>
            <a:r>
              <a:rPr lang="it-IT" altLang="it-IT" sz="1400" b="1" dirty="0">
                <a:latin typeface="Verdana" pitchFamily="34" charset="0"/>
              </a:rPr>
              <a:t>Recuperare tutta la documentazione utile (diagnosi, ricette, certificati medico-­psichiatrici, prescrizioni, </a:t>
            </a:r>
            <a:r>
              <a:rPr lang="it-IT" altLang="it-IT" sz="1400" b="1" dirty="0" err="1">
                <a:latin typeface="Verdana" pitchFamily="34" charset="0"/>
              </a:rPr>
              <a:t>ecc</a:t>
            </a:r>
            <a:r>
              <a:rPr lang="it-IT" altLang="it-IT" sz="1400" b="1" dirty="0">
                <a:latin typeface="Verdana" pitchFamily="34" charset="0"/>
              </a:rPr>
              <a:t>)</a:t>
            </a:r>
          </a:p>
          <a:p>
            <a:pPr algn="just"/>
            <a:r>
              <a:rPr lang="it-IT" altLang="it-IT" sz="1400" b="1" dirty="0">
                <a:latin typeface="Verdana" pitchFamily="34" charset="0"/>
              </a:rPr>
              <a:t>Elencare tutti i cambiamenti che abbiamo notato in noi stessi </a:t>
            </a:r>
            <a:r>
              <a:rPr lang="it-IT" altLang="it-IT" sz="1400" b="1" u="sng" dirty="0">
                <a:latin typeface="Verdana" pitchFamily="34" charset="0"/>
              </a:rPr>
              <a:t>dopo</a:t>
            </a:r>
            <a:r>
              <a:rPr lang="it-IT" altLang="it-IT" sz="1400" b="1" dirty="0">
                <a:latin typeface="Verdana" pitchFamily="34" charset="0"/>
              </a:rPr>
              <a:t> l'evento traumatico, paragonandoli alla situazione </a:t>
            </a:r>
            <a:r>
              <a:rPr lang="it-IT" altLang="it-IT" sz="1400" b="1" u="sng" dirty="0">
                <a:latin typeface="Verdana" pitchFamily="34" charset="0"/>
              </a:rPr>
              <a:t>prima</a:t>
            </a:r>
            <a:r>
              <a:rPr lang="it-IT" altLang="it-IT" sz="1400" b="1" dirty="0">
                <a:latin typeface="Verdana" pitchFamily="34" charset="0"/>
              </a:rPr>
              <a:t> dell'evento traumatico - è utile annotare per iscritto tutto ciò che ci viene in mente</a:t>
            </a:r>
          </a:p>
          <a:p>
            <a:pPr algn="just"/>
            <a:r>
              <a:rPr lang="it-IT" altLang="it-IT" sz="1400" b="1" dirty="0">
                <a:latin typeface="Verdana" pitchFamily="34" charset="0"/>
              </a:rPr>
              <a:t>Se possibile, chiedere quali cambiamenti hanno notato in noi le persone a noi vicine (o che ci conoscono comunque bene) </a:t>
            </a:r>
            <a:r>
              <a:rPr lang="it-IT" altLang="it-IT" sz="1400" b="1" u="sng" dirty="0">
                <a:latin typeface="Verdana" pitchFamily="34" charset="0"/>
              </a:rPr>
              <a:t>dopo</a:t>
            </a:r>
            <a:r>
              <a:rPr lang="it-IT" altLang="it-IT" sz="1400" b="1" dirty="0">
                <a:latin typeface="Verdana" pitchFamily="34" charset="0"/>
              </a:rPr>
              <a:t> l'evento traumatico - chiedere se queste persone possono testimoniare i cambiamenti che ci riferiscono</a:t>
            </a:r>
          </a:p>
          <a:p>
            <a:pPr marL="0" indent="0" algn="just">
              <a:buNone/>
            </a:pPr>
            <a:endParaRPr lang="it-IT" altLang="it-IT" sz="1400" b="1" dirty="0">
              <a:latin typeface="Verdana" pitchFamily="34" charset="0"/>
            </a:endParaRPr>
          </a:p>
          <a:p>
            <a:pPr marL="0" indent="0" algn="just">
              <a:buNone/>
            </a:pPr>
            <a:r>
              <a:rPr lang="it-IT" altLang="it-IT" sz="1400" b="1" dirty="0">
                <a:latin typeface="Verdana" pitchFamily="34" charset="0"/>
              </a:rPr>
              <a:t>Gli effetti psicologici negativi di un evento traumatico possono (e quasi sempre sono) di varia natura :</a:t>
            </a:r>
          </a:p>
          <a:p>
            <a:pPr algn="just">
              <a:buFont typeface="Arial" charset="0"/>
              <a:buNone/>
            </a:pPr>
            <a:endParaRPr lang="it-IT" altLang="it-IT" sz="1400" b="1" dirty="0">
              <a:latin typeface="Verdana" pitchFamily="34" charset="0"/>
            </a:endParaRPr>
          </a:p>
          <a:p>
            <a:pPr algn="just"/>
            <a:r>
              <a:rPr lang="it-IT" altLang="it-IT" sz="1600" b="1" u="sng" dirty="0">
                <a:latin typeface="Verdana" pitchFamily="34" charset="0"/>
              </a:rPr>
              <a:t>COGNITIVI E DEL PENSIERO</a:t>
            </a:r>
            <a:r>
              <a:rPr lang="it-IT" altLang="it-IT" sz="1600" b="1" dirty="0">
                <a:latin typeface="Verdana" pitchFamily="34" charset="0"/>
              </a:rPr>
              <a:t> </a:t>
            </a:r>
            <a:r>
              <a:rPr lang="it-IT" altLang="it-IT" sz="1400" b="1" dirty="0">
                <a:latin typeface="Verdana" pitchFamily="34" charset="0"/>
              </a:rPr>
              <a:t>: disturbi della concentrazione e dell'attenzione; </a:t>
            </a:r>
            <a:r>
              <a:rPr lang="it-IT" altLang="it-IT" sz="1400" b="1" dirty="0" err="1">
                <a:latin typeface="Verdana" pitchFamily="34" charset="0"/>
              </a:rPr>
              <a:t>affaticabilità</a:t>
            </a:r>
            <a:r>
              <a:rPr lang="it-IT" altLang="it-IT" sz="1400" b="1" dirty="0">
                <a:latin typeface="Verdana" pitchFamily="34" charset="0"/>
              </a:rPr>
              <a:t> mentale; incapacità di ragionare lucidamente; errori di omissione o di errata valutazione nella propria attività, ecc.</a:t>
            </a:r>
          </a:p>
          <a:p>
            <a:pPr algn="just">
              <a:buFont typeface="Arial" charset="0"/>
              <a:buNone/>
            </a:pPr>
            <a:endParaRPr lang="it-IT" altLang="it-IT" sz="1400" b="1" dirty="0">
              <a:latin typeface="Verdana" pitchFamily="34" charset="0"/>
            </a:endParaRPr>
          </a:p>
          <a:p>
            <a:pPr algn="just"/>
            <a:r>
              <a:rPr lang="it-IT" altLang="it-IT" sz="1600" b="1" u="sng" dirty="0">
                <a:latin typeface="Verdana" pitchFamily="34" charset="0"/>
              </a:rPr>
              <a:t>EMOTIVI</a:t>
            </a:r>
            <a:r>
              <a:rPr lang="it-IT" altLang="it-IT" sz="1400" b="1" dirty="0">
                <a:latin typeface="Verdana" pitchFamily="34" charset="0"/>
              </a:rPr>
              <a:t> : ansia, paure, fobie; pensieri fissi e ricorrenti; depressione; distacco dalla realtà; perdita degli interessi e della motivazione; incapacità di provare emozioni; diffidenza, rabbia, fantasie o incubi a contenuto angosciante; paure eccessive od immotivate per cose banali, ecc.</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contenuto 2"/>
          <p:cNvSpPr>
            <a:spLocks noGrp="1"/>
          </p:cNvSpPr>
          <p:nvPr>
            <p:ph idx="1"/>
          </p:nvPr>
        </p:nvSpPr>
        <p:spPr>
          <a:xfrm>
            <a:off x="457200" y="260350"/>
            <a:ext cx="8229600" cy="6481018"/>
          </a:xfrm>
        </p:spPr>
        <p:txBody>
          <a:bodyPr/>
          <a:lstStyle/>
          <a:p>
            <a:pPr algn="just"/>
            <a:endParaRPr lang="it-IT" altLang="it-IT" sz="1400" b="1" u="sng" dirty="0">
              <a:latin typeface="Verdana" pitchFamily="34" charset="0"/>
            </a:endParaRPr>
          </a:p>
          <a:p>
            <a:pPr algn="ctr">
              <a:buFont typeface="Arial" charset="0"/>
              <a:buNone/>
            </a:pPr>
            <a:r>
              <a:rPr lang="it-IT" altLang="it-IT" sz="2200" b="1" i="1" u="sng" dirty="0">
                <a:latin typeface="Arial" panose="020B0604020202020204" pitchFamily="34" charset="0"/>
                <a:cs typeface="Arial" panose="020B0604020202020204" pitchFamily="34" charset="0"/>
              </a:rPr>
              <a:t>Guida alla descrizione del danno psichico ed esistenziale (per il paziente) 2</a:t>
            </a:r>
          </a:p>
          <a:p>
            <a:pPr algn="ctr">
              <a:buFont typeface="Arial" charset="0"/>
              <a:buNone/>
            </a:pPr>
            <a:endParaRPr lang="it-IT" altLang="it-IT" sz="1600" b="1" u="sng" dirty="0">
              <a:latin typeface="Verdana" pitchFamily="34" charset="0"/>
            </a:endParaRPr>
          </a:p>
          <a:p>
            <a:pPr algn="just"/>
            <a:r>
              <a:rPr lang="it-IT" altLang="it-IT" sz="1600" b="1" u="sng" dirty="0">
                <a:latin typeface="Verdana" pitchFamily="34" charset="0"/>
              </a:rPr>
              <a:t>AFFETTIVI E SESSUALI</a:t>
            </a:r>
            <a:r>
              <a:rPr lang="it-IT" altLang="it-IT" sz="1600" b="1" dirty="0">
                <a:latin typeface="Verdana" pitchFamily="34" charset="0"/>
              </a:rPr>
              <a:t> :	scarso o nullo desiderio sessuale; impotenza o frigidità; mancanza di trasporto od affetto o tenerezza per partner, genitori, figli, nipoti; disinteresse per la famiglia in generale; litigi con il/la partner</a:t>
            </a:r>
          </a:p>
          <a:p>
            <a:pPr algn="just"/>
            <a:r>
              <a:rPr lang="it-IT" altLang="it-IT" sz="1600" b="1" u="sng" dirty="0">
                <a:latin typeface="Verdana" pitchFamily="34" charset="0"/>
              </a:rPr>
              <a:t>RELAZIONALI, SOCIALI ED AMICALI</a:t>
            </a:r>
            <a:r>
              <a:rPr lang="it-IT" altLang="it-IT" sz="1600" b="1" dirty="0">
                <a:latin typeface="Verdana" pitchFamily="34" charset="0"/>
              </a:rPr>
              <a:t> : disinteresse per gli amici, perdita di contatti sociali, solitudine, ritiro in casa, percezione che il mondo e la gente è ostile, diffidenza, pessimismo esistenziale, ecc.</a:t>
            </a:r>
          </a:p>
          <a:p>
            <a:pPr algn="just"/>
            <a:r>
              <a:rPr lang="it-IT" altLang="it-IT" sz="1600" b="1" u="sng" dirty="0">
                <a:latin typeface="Verdana" pitchFamily="34" charset="0"/>
              </a:rPr>
              <a:t>ATTIVITÀ' FISICA, SPORT E CULTURA</a:t>
            </a:r>
            <a:r>
              <a:rPr lang="it-IT" altLang="it-IT" sz="1600" b="1" dirty="0">
                <a:latin typeface="Verdana" pitchFamily="34" charset="0"/>
              </a:rPr>
              <a:t>  :	stanchezza cronica, cessazione dell'attività fisica praticata precedentemente, cessazione di interessi hobbistici praticati precedentemente, cessazione di interessi culturali ed artistici, ecc.  - specificare cosa ed in che grado è andato perduto</a:t>
            </a:r>
          </a:p>
          <a:p>
            <a:pPr algn="just"/>
            <a:r>
              <a:rPr lang="it-IT" altLang="it-IT" sz="1600" b="1" u="sng" dirty="0">
                <a:latin typeface="Verdana" pitchFamily="34" charset="0"/>
              </a:rPr>
              <a:t>SINTOMI FISICI E PSICOSOMATICI</a:t>
            </a:r>
            <a:r>
              <a:rPr lang="it-IT" altLang="it-IT" sz="1600" b="1" dirty="0">
                <a:latin typeface="Verdana" pitchFamily="34" charset="0"/>
              </a:rPr>
              <a:t> : perdita dell'appetito e dimagrimento; bulimia, aumento del peso corporeo; abuso di droghe, alcol, ansiolitici, tabacco; insonnia; </a:t>
            </a:r>
            <a:r>
              <a:rPr lang="it-IT" altLang="it-IT" sz="1600" b="1" dirty="0" err="1">
                <a:latin typeface="Verdana" pitchFamily="34" charset="0"/>
              </a:rPr>
              <a:t>ipersomnia</a:t>
            </a:r>
            <a:r>
              <a:rPr lang="it-IT" altLang="it-IT" sz="1600" b="1" dirty="0">
                <a:latin typeface="Verdana" pitchFamily="34" charset="0"/>
              </a:rPr>
              <a:t>; allergie; dermatiti; sintomi cardiaci e della circolazione (tachicardia, aritmia, aumento della pressione sanguigna) ; asma; apatia; irrequietezza ed </a:t>
            </a:r>
            <a:r>
              <a:rPr lang="it-IT" altLang="it-IT" sz="1600" b="1" dirty="0" err="1">
                <a:latin typeface="Verdana" pitchFamily="34" charset="0"/>
              </a:rPr>
              <a:t>ipermotricità</a:t>
            </a:r>
            <a:r>
              <a:rPr lang="it-IT" altLang="it-IT" sz="1600" b="1" dirty="0">
                <a:latin typeface="Verdana" pitchFamily="34" charset="0"/>
              </a:rPr>
              <a:t>; sintomi gastrici ed intestinali (gastrite, stipsi, ecc.)</a:t>
            </a:r>
          </a:p>
          <a:p>
            <a:pPr algn="just">
              <a:buFont typeface="Arial" charset="0"/>
              <a:buNone/>
            </a:pPr>
            <a:endParaRPr lang="it-IT" altLang="it-IT" sz="1600" b="1" u="sng" dirty="0">
              <a:latin typeface="Verdana" pitchFamily="34" charset="0"/>
            </a:endParaRPr>
          </a:p>
          <a:p>
            <a:pPr algn="just">
              <a:buFont typeface="Arial" charset="0"/>
              <a:buNone/>
            </a:pPr>
            <a:endParaRPr lang="it-IT" altLang="it-IT" sz="1400" dirty="0">
              <a:latin typeface="Verdan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contenuto 2"/>
          <p:cNvSpPr>
            <a:spLocks noGrp="1"/>
          </p:cNvSpPr>
          <p:nvPr>
            <p:ph idx="1"/>
          </p:nvPr>
        </p:nvSpPr>
        <p:spPr>
          <a:xfrm>
            <a:off x="457200" y="260350"/>
            <a:ext cx="8229600" cy="6337300"/>
          </a:xfrm>
        </p:spPr>
        <p:txBody>
          <a:bodyPr/>
          <a:lstStyle/>
          <a:p>
            <a:pPr algn="ctr">
              <a:buFont typeface="Arial" charset="0"/>
              <a:buNone/>
            </a:pPr>
            <a:r>
              <a:rPr lang="it-IT" altLang="it-IT" sz="1100" b="1">
                <a:latin typeface="Verdana" pitchFamily="34" charset="0"/>
              </a:rPr>
              <a:t>GIUDICE di PACE di MONZA</a:t>
            </a:r>
            <a:endParaRPr lang="it-IT" altLang="it-IT" sz="900" b="1">
              <a:latin typeface="Verdana" pitchFamily="34" charset="0"/>
            </a:endParaRPr>
          </a:p>
          <a:p>
            <a:pPr algn="ctr">
              <a:buFont typeface="Arial" charset="0"/>
              <a:buNone/>
            </a:pPr>
            <a:r>
              <a:rPr lang="it-IT" altLang="it-IT" sz="900" b="1" u="sng">
                <a:latin typeface="Verdana" pitchFamily="34" charset="0"/>
              </a:rPr>
              <a:t>QUESITO MEDICO LEGALE (1)</a:t>
            </a:r>
          </a:p>
          <a:p>
            <a:pPr algn="ctr">
              <a:buFont typeface="Arial" charset="0"/>
              <a:buNone/>
            </a:pPr>
            <a:endParaRPr lang="it-IT" altLang="it-IT" sz="900" b="1">
              <a:latin typeface="Verdana" pitchFamily="34" charset="0"/>
            </a:endParaRPr>
          </a:p>
          <a:p>
            <a:pPr algn="just">
              <a:buFont typeface="Arial" charset="0"/>
              <a:buNone/>
            </a:pPr>
            <a:r>
              <a:rPr lang="it-IT" altLang="it-IT" sz="1200" b="1">
                <a:latin typeface="Verdana" pitchFamily="34" charset="0"/>
              </a:rPr>
              <a:t>"Esaminati gli atti e i documenti di causa, visitato il Sig. ….. , esperite le indagini tecniche ritenute necessarie, sentite le parti e i loro consulenti tecnici, tenuto conto dell’età e dello stato di salute preesistente:</a:t>
            </a:r>
          </a:p>
          <a:p>
            <a:pPr algn="just">
              <a:buFont typeface="Arial" charset="0"/>
              <a:buNone/>
            </a:pPr>
            <a:r>
              <a:rPr lang="it-IT" altLang="it-IT" sz="1200" b="1">
                <a:latin typeface="Verdana" pitchFamily="34" charset="0"/>
              </a:rPr>
              <a:t>descriva il C.T.U. la sintomatologia soggettiva del periziando;</a:t>
            </a:r>
          </a:p>
          <a:p>
            <a:pPr algn="just">
              <a:buFont typeface="Arial" charset="0"/>
              <a:buNone/>
            </a:pPr>
            <a:r>
              <a:rPr lang="it-IT" altLang="it-IT" sz="1200" b="1">
                <a:latin typeface="Verdana" pitchFamily="34" charset="0"/>
              </a:rPr>
              <a:t>accerti il C.T.U., a seguito di riscontro medico legale,</a:t>
            </a:r>
          </a:p>
          <a:p>
            <a:pPr lvl="1" algn="just"/>
            <a:r>
              <a:rPr lang="it-IT" altLang="it-IT" sz="1200" b="1">
                <a:latin typeface="Verdana" pitchFamily="34" charset="0"/>
              </a:rPr>
              <a:t>visivamente (anche attraverso le certificazioni cliniche di altri operatori), descrivendo (e se necessario fotografando) escoriazioni, ferite, tumefazioni, ecchimosi, ematomi, cicatrici, amputazioni, dismetrie, alterazioni posturali, ecc.;</a:t>
            </a:r>
          </a:p>
          <a:p>
            <a:pPr lvl="1" algn="just"/>
            <a:r>
              <a:rPr lang="it-IT" altLang="it-IT" sz="1200" b="1">
                <a:latin typeface="Verdana" pitchFamily="34" charset="0"/>
              </a:rPr>
              <a:t>e/o strumentalmente,  ad esempio mediante radiografia, TAC, risonanza, ecografia, esame elettromiografico, accertamento otovestibolare, ecc.;</a:t>
            </a:r>
          </a:p>
          <a:p>
            <a:pPr lvl="1" algn="just"/>
            <a:r>
              <a:rPr lang="it-IT" altLang="it-IT" sz="1200" b="1">
                <a:latin typeface="Verdana" pitchFamily="34" charset="0"/>
              </a:rPr>
              <a:t>e/o a mezzo del richiamo a rilevanti evidenze scientifiche -con adeguata motivazione ed indicazione della dottrina medico legale e della letteratura scientifica più accreditate in relazione alla fattispecie concreta (con particolare riguardo alle ipotesi in cui non sia possibile procedere ad esami strumentali, come ad esempio in stato di gravidanza)- ad esempio mediante anamnesi, visite mediche, test psicodiagnostici (per i casi di danno psichico), ulteriori indagini tecniche, ecc.;</a:t>
            </a:r>
          </a:p>
          <a:p>
            <a:pPr algn="just"/>
            <a:r>
              <a:rPr lang="it-IT" altLang="it-IT" sz="1200" b="1">
                <a:latin typeface="Verdana" pitchFamily="34" charset="0"/>
              </a:rPr>
              <a:t>l</a:t>
            </a:r>
            <a:r>
              <a:rPr lang="it-IT" altLang="it-IT" sz="1200" b="1" u="sng">
                <a:latin typeface="Verdana" pitchFamily="34" charset="0"/>
              </a:rPr>
              <a:t>a natura e l’entità delle lesioni</a:t>
            </a:r>
            <a:r>
              <a:rPr lang="it-IT" altLang="it-IT" sz="1200" b="1">
                <a:latin typeface="Verdana" pitchFamily="34" charset="0"/>
              </a:rPr>
              <a:t> subite dal periziando in rapporto causale con l’evento per cui è causa;</a:t>
            </a:r>
          </a:p>
          <a:p>
            <a:pPr algn="just"/>
            <a:r>
              <a:rPr lang="it-IT" altLang="it-IT" sz="1200" b="1">
                <a:latin typeface="Verdana" pitchFamily="34" charset="0"/>
              </a:rPr>
              <a:t>premesso che - per dettato normativo e giurisprudenza della Corte di Cassazione - “</a:t>
            </a:r>
            <a:r>
              <a:rPr lang="it-IT" altLang="it-IT" sz="1200" b="1" i="1">
                <a:latin typeface="Verdana" pitchFamily="34" charset="0"/>
              </a:rPr>
              <a:t>per danno biologico si intende la lesione temporanea o permanente all’integrità psico-fisica della persona suscettibile di accertamento medico-legale che esplica un’incidenza negativa sulle attività quotidiane e sugli aspetti dinamico-relazionali della vita del danneggiato, indipendentemente da eventuali ripercussioni sulla sua capacità di produrre reddito</a:t>
            </a:r>
            <a:r>
              <a:rPr lang="it-IT" altLang="it-IT" sz="1200" b="1">
                <a:latin typeface="Verdana" pitchFamily="34" charset="0"/>
              </a:rPr>
              <a:t>”; premesso altresì che per la Tabella milanese di liquidazione del danno biologico il C.T.U. deve tener conto della “</a:t>
            </a:r>
            <a:r>
              <a:rPr lang="it-IT" altLang="it-IT" sz="1200" b="1" i="1">
                <a:latin typeface="Verdana" pitchFamily="34" charset="0"/>
              </a:rPr>
              <a:t>incidenza della lesione in termini "standardizzabili" in quanto frequentemente ricorrenti (sia quanto agli aspetti anatomo-funzionali, sia quanto agli aspetti relazionali, sia quanto agli aspetti di sofferenza soggettiva)</a:t>
            </a:r>
            <a:r>
              <a:rPr lang="it-IT" altLang="it-IT" sz="1200" b="1">
                <a:latin typeface="Verdana" pitchFamily="34" charset="0"/>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contenuto 2"/>
          <p:cNvSpPr>
            <a:spLocks noGrp="1"/>
          </p:cNvSpPr>
          <p:nvPr>
            <p:ph idx="1"/>
          </p:nvPr>
        </p:nvSpPr>
        <p:spPr>
          <a:xfrm>
            <a:off x="457200" y="260350"/>
            <a:ext cx="8229600" cy="6337300"/>
          </a:xfrm>
        </p:spPr>
        <p:txBody>
          <a:bodyPr/>
          <a:lstStyle/>
          <a:p>
            <a:endParaRPr lang="it-IT" altLang="it-IT" sz="1400" b="1" u="sng">
              <a:latin typeface="Verdana" pitchFamily="34" charset="0"/>
            </a:endParaRPr>
          </a:p>
          <a:p>
            <a:pPr algn="just"/>
            <a:r>
              <a:rPr lang="it-IT" altLang="it-IT" sz="1600" b="1" u="sng">
                <a:latin typeface="Verdana" pitchFamily="34" charset="0"/>
              </a:rPr>
              <a:t>la durata dell’inabilità temporanea, sia assoluta che relativa</a:t>
            </a:r>
            <a:r>
              <a:rPr lang="it-IT" altLang="it-IT" sz="1600" b="1">
                <a:latin typeface="Verdana" pitchFamily="34" charset="0"/>
              </a:rPr>
              <a:t>, precisando quali attività della vita quotidiana siano state precluse o limitate ed indicando il consequenziale grado di sofferenza psicofisica, in una scala da 1 a 5;</a:t>
            </a:r>
          </a:p>
          <a:p>
            <a:pPr algn="just"/>
            <a:r>
              <a:rPr lang="it-IT" altLang="it-IT" sz="1600" b="1">
                <a:latin typeface="Verdana" pitchFamily="34" charset="0"/>
              </a:rPr>
              <a:t>se residuino </a:t>
            </a:r>
            <a:r>
              <a:rPr lang="it-IT" altLang="it-IT" sz="1600" b="1" u="sng">
                <a:latin typeface="Verdana" pitchFamily="34" charset="0"/>
              </a:rPr>
              <a:t>postumi permanenti precisandone l’incidenza percentuale sull’integrità psicofisica globale</a:t>
            </a:r>
            <a:r>
              <a:rPr lang="it-IT" altLang="it-IT" sz="1600" b="1">
                <a:latin typeface="Verdana" pitchFamily="34" charset="0"/>
              </a:rPr>
              <a:t> (danno biologico), tenendo conto dell’eventuale maggior usura lavorativa; nell'ipotesi di non cogente applicazione della "</a:t>
            </a:r>
            <a:r>
              <a:rPr lang="it-IT" altLang="it-IT" sz="1600" b="1" i="1">
                <a:latin typeface="Verdana" pitchFamily="34" charset="0"/>
              </a:rPr>
              <a:t>Tabella delle menomazioni</a:t>
            </a:r>
            <a:r>
              <a:rPr lang="it-IT" altLang="it-IT" sz="1600" b="1">
                <a:latin typeface="Verdana" pitchFamily="34" charset="0"/>
              </a:rPr>
              <a:t>" (richiamata dall'art. 139 Codice delle Assicurazioni private), indichi i criteri di determinazione del danno biologico e la tabella di valutazione medico legale di riferimento; determini, infine, il consequenziale grado di sofferenza psicofisica, in una scala da 1 a 5;</a:t>
            </a:r>
          </a:p>
          <a:p>
            <a:pPr algn="just"/>
            <a:r>
              <a:rPr lang="it-IT" altLang="it-IT" sz="1600" b="1" u="sng">
                <a:latin typeface="Verdana" pitchFamily="34" charset="0"/>
              </a:rPr>
              <a:t>la necessità e la congruità delle spese mediche</a:t>
            </a:r>
            <a:r>
              <a:rPr lang="it-IT" altLang="it-IT" sz="1600" b="1">
                <a:latin typeface="Verdana" pitchFamily="34" charset="0"/>
              </a:rPr>
              <a:t> occorse e documentate, </a:t>
            </a:r>
            <a:r>
              <a:rPr lang="it-IT" altLang="it-IT" sz="1600" b="1" u="sng">
                <a:latin typeface="Verdana" pitchFamily="34" charset="0"/>
              </a:rPr>
              <a:t>la necessità di eventuali spese mediche future</a:t>
            </a:r>
            <a:r>
              <a:rPr lang="it-IT" altLang="it-IT" sz="1600" b="1">
                <a:latin typeface="Verdana" pitchFamily="34" charset="0"/>
              </a:rPr>
              <a:t>.”</a:t>
            </a:r>
          </a:p>
          <a:p>
            <a:pPr algn="just">
              <a:buFont typeface="Arial" charset="0"/>
              <a:buNone/>
            </a:pPr>
            <a:r>
              <a:rPr lang="it-IT" altLang="it-IT" sz="1600" b="1" i="1">
                <a:latin typeface="Verdana" pitchFamily="34" charset="0"/>
              </a:rPr>
              <a:t>	N.B. </a:t>
            </a:r>
            <a:r>
              <a:rPr lang="it-IT" altLang="it-IT" sz="1400" b="1" i="1">
                <a:latin typeface="Verdana" pitchFamily="34" charset="0"/>
              </a:rPr>
              <a:t>I </a:t>
            </a:r>
            <a:r>
              <a:rPr lang="it-IT" altLang="it-IT" sz="1400" b="1" i="1" u="sng">
                <a:latin typeface="Verdana" pitchFamily="34" charset="0"/>
              </a:rPr>
              <a:t>quesiti che seguono</a:t>
            </a:r>
            <a:r>
              <a:rPr lang="it-IT" altLang="it-IT" sz="1400" b="1" i="1">
                <a:latin typeface="Verdana" pitchFamily="34" charset="0"/>
              </a:rPr>
              <a:t> possono essere sottoposti dal G.I. al C.T.U. </a:t>
            </a:r>
            <a:r>
              <a:rPr lang="it-IT" altLang="it-IT" sz="1400" b="1" i="1" u="sng">
                <a:latin typeface="Verdana" pitchFamily="34" charset="0"/>
              </a:rPr>
              <a:t>solo </a:t>
            </a:r>
            <a:r>
              <a:rPr lang="it-IT" altLang="it-IT" sz="1400" b="1" i="1">
                <a:latin typeface="Verdana" pitchFamily="34" charset="0"/>
              </a:rPr>
              <a:t>se nel processo </a:t>
            </a:r>
            <a:r>
              <a:rPr lang="it-IT" altLang="it-IT" sz="1400" b="1" i="1" u="sng">
                <a:latin typeface="Verdana" pitchFamily="34" charset="0"/>
              </a:rPr>
              <a:t>siano già state allegate e provate</a:t>
            </a:r>
            <a:r>
              <a:rPr lang="it-IT" altLang="it-IT" sz="1400" b="1" i="1">
                <a:latin typeface="Verdana" pitchFamily="34" charset="0"/>
              </a:rPr>
              <a:t> dall'attore </a:t>
            </a:r>
            <a:r>
              <a:rPr lang="it-IT" altLang="it-IT" sz="1400" b="1" i="1" u="sng">
                <a:latin typeface="Verdana" pitchFamily="34" charset="0"/>
              </a:rPr>
              <a:t>circostanze di fatto non standardizzate</a:t>
            </a:r>
            <a:endParaRPr lang="it-IT" altLang="it-IT" sz="1400" b="1">
              <a:latin typeface="Verdana" pitchFamily="34" charset="0"/>
            </a:endParaRPr>
          </a:p>
          <a:p>
            <a:pPr algn="just">
              <a:buFont typeface="Arial" charset="0"/>
              <a:buNone/>
            </a:pPr>
            <a:r>
              <a:rPr lang="it-IT" altLang="it-IT" sz="1600" b="1" i="1">
                <a:latin typeface="Verdana" pitchFamily="34" charset="0"/>
              </a:rPr>
              <a:t>	(es. quesito 3 e 4: pratica hobbistica, attività di volontariato;</a:t>
            </a:r>
            <a:endParaRPr lang="it-IT" altLang="it-IT" sz="1600" b="1">
              <a:latin typeface="Verdana" pitchFamily="34" charset="0"/>
            </a:endParaRPr>
          </a:p>
          <a:p>
            <a:pPr algn="just">
              <a:buFont typeface="Arial" charset="0"/>
              <a:buNone/>
            </a:pPr>
            <a:r>
              <a:rPr lang="it-IT" altLang="it-IT" sz="1600" b="1" i="1">
                <a:latin typeface="Verdana" pitchFamily="34" charset="0"/>
              </a:rPr>
              <a:t>	quesito 5: specifica attività lavorativa svolta al momento dell'evento lesivo;</a:t>
            </a:r>
          </a:p>
          <a:p>
            <a:pPr algn="just">
              <a:buFont typeface="Arial" charset="0"/>
              <a:buNone/>
            </a:pPr>
            <a:r>
              <a:rPr lang="it-IT" altLang="it-IT" sz="1600" b="1" i="1">
                <a:latin typeface="Verdana" pitchFamily="34" charset="0"/>
              </a:rPr>
              <a:t>	quesito 6: non svolgimento di attività lavorativa al momento dell'evento lesivo)</a:t>
            </a:r>
          </a:p>
          <a:p>
            <a:pPr algn="just">
              <a:buFont typeface="Arial" charset="0"/>
              <a:buNone/>
            </a:pPr>
            <a:endParaRPr lang="it-IT" altLang="it-IT" sz="1600" b="1">
              <a:latin typeface="Verdana" pitchFamily="34" charset="0"/>
            </a:endParaRPr>
          </a:p>
          <a:p>
            <a:pPr algn="just">
              <a:buFont typeface="Arial" charset="0"/>
              <a:buNone/>
            </a:pPr>
            <a:endParaRPr lang="it-IT" altLang="it-IT" sz="1600" b="1">
              <a:latin typeface="Verdana" pitchFamily="34" charset="0"/>
            </a:endParaRPr>
          </a:p>
          <a:p>
            <a:pPr algn="just">
              <a:buFont typeface="Arial" charset="0"/>
              <a:buNone/>
            </a:pPr>
            <a:endParaRPr lang="it-IT" altLang="it-IT" sz="1400">
              <a:latin typeface="Verdan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913"/>
            <a:ext cx="8229600" cy="6408737"/>
          </a:xfrm>
        </p:spPr>
        <p:txBody>
          <a:bodyPr/>
          <a:lstStyle/>
          <a:p>
            <a:pPr>
              <a:buFont typeface="Arial" charset="0"/>
              <a:buNone/>
              <a:defRPr/>
            </a:pPr>
            <a:endParaRPr lang="it-IT" sz="1600" dirty="0">
              <a:latin typeface="Verdana" pitchFamily="34" charset="0"/>
            </a:endParaRPr>
          </a:p>
          <a:p>
            <a:pPr algn="just">
              <a:buFont typeface="Arial" charset="0"/>
              <a:buAutoNum type="arabicPeriod" startAt="3"/>
              <a:defRPr/>
            </a:pPr>
            <a:r>
              <a:rPr lang="it-IT" sz="1600" b="1" dirty="0">
                <a:latin typeface="Verdana" pitchFamily="34" charset="0"/>
              </a:rPr>
              <a:t>dica il C.T.U. se </a:t>
            </a:r>
            <a:r>
              <a:rPr lang="it-IT" sz="1600" b="1" u="sng" dirty="0">
                <a:latin typeface="Verdana" pitchFamily="34" charset="0"/>
              </a:rPr>
              <a:t>l'attività abituale  di </a:t>
            </a:r>
            <a:r>
              <a:rPr lang="it-IT" sz="1600" b="1" u="sng" dirty="0" err="1">
                <a:latin typeface="Verdana" pitchFamily="34" charset="0"/>
              </a:rPr>
              <a:t>……</a:t>
            </a:r>
            <a:r>
              <a:rPr lang="it-IT" sz="1600" b="1" u="sng" dirty="0">
                <a:latin typeface="Verdana" pitchFamily="34" charset="0"/>
              </a:rPr>
              <a:t>   praticata dal periziando all'epoca dell'evento</a:t>
            </a:r>
            <a:r>
              <a:rPr lang="it-IT" sz="1600" b="1" dirty="0">
                <a:latin typeface="Verdana" pitchFamily="34" charset="0"/>
              </a:rPr>
              <a:t> sia in tutto o in parte impedita in conseguenza dell’accertata inabilità temporanea e/o dei postumi permanenti;</a:t>
            </a:r>
          </a:p>
          <a:p>
            <a:pPr algn="just">
              <a:buFont typeface="Arial" charset="0"/>
              <a:buAutoNum type="arabicPeriod" startAt="4"/>
              <a:defRPr/>
            </a:pPr>
            <a:r>
              <a:rPr lang="it-IT" sz="1600" b="1" dirty="0">
                <a:latin typeface="Verdana" pitchFamily="34" charset="0"/>
              </a:rPr>
              <a:t>poiché si versa nell'</a:t>
            </a:r>
            <a:r>
              <a:rPr lang="it-IT" sz="1600" b="1" u="sng" dirty="0">
                <a:latin typeface="Verdana" pitchFamily="34" charset="0"/>
              </a:rPr>
              <a:t>ipotesi di cogente applicazione dell'art.138 Codice delle Assicurazioni private</a:t>
            </a:r>
            <a:r>
              <a:rPr lang="it-IT" sz="1600" b="1" dirty="0">
                <a:latin typeface="Verdana" pitchFamily="34" charset="0"/>
              </a:rPr>
              <a:t>, dica il C.T.U. se l’inabilità temporanea e/o i postumi permanenti incidano in maniera rilevante su specifici aspetti dinamico-relazionali personali, in considerazione della seguente </a:t>
            </a:r>
            <a:r>
              <a:rPr lang="it-IT" sz="1600" b="1" u="sng" dirty="0">
                <a:latin typeface="Verdana" pitchFamily="34" charset="0"/>
              </a:rPr>
              <a:t>condizione soggettiva del danneggiato :</a:t>
            </a:r>
            <a:r>
              <a:rPr lang="it-IT" sz="1600" b="1" u="sng" dirty="0" err="1">
                <a:latin typeface="Verdana" pitchFamily="34" charset="0"/>
              </a:rPr>
              <a:t>……………………</a:t>
            </a:r>
            <a:r>
              <a:rPr lang="it-IT" sz="1600" b="1" u="sng" dirty="0">
                <a:latin typeface="Verdana" pitchFamily="34" charset="0"/>
              </a:rPr>
              <a:t>.. </a:t>
            </a:r>
            <a:endParaRPr lang="it-IT" sz="1600" b="1" dirty="0">
              <a:latin typeface="Verdana" pitchFamily="34" charset="0"/>
            </a:endParaRPr>
          </a:p>
          <a:p>
            <a:pPr algn="just">
              <a:buFont typeface="Arial" charset="0"/>
              <a:buAutoNum type="arabicPeriod" startAt="5"/>
              <a:defRPr/>
            </a:pPr>
            <a:r>
              <a:rPr lang="it-IT" sz="1600" b="1" dirty="0">
                <a:latin typeface="Verdana" pitchFamily="34" charset="0"/>
              </a:rPr>
              <a:t>dica il C.T.U. se l’inabilità temporanea e/o i postumi permanenti abbiano impedito e/o impediranno in futuro, in tutto o in parte (indicandone la percentuale), </a:t>
            </a:r>
            <a:r>
              <a:rPr lang="it-IT" sz="1600" b="1" u="sng" dirty="0">
                <a:latin typeface="Verdana" pitchFamily="34" charset="0"/>
              </a:rPr>
              <a:t>l’attività lavorativa di </a:t>
            </a:r>
            <a:r>
              <a:rPr lang="it-IT" sz="1600" b="1" u="sng" dirty="0" err="1">
                <a:latin typeface="Verdana" pitchFamily="34" charset="0"/>
              </a:rPr>
              <a:t>xx</a:t>
            </a:r>
            <a:r>
              <a:rPr lang="it-IT" sz="1600" b="1" u="sng" dirty="0">
                <a:latin typeface="Verdana" pitchFamily="34" charset="0"/>
              </a:rPr>
              <a:t>  svolta dal periziando all’epoca dell’evento</a:t>
            </a:r>
            <a:r>
              <a:rPr lang="it-IT" sz="1600" b="1" dirty="0">
                <a:latin typeface="Verdana" pitchFamily="34" charset="0"/>
              </a:rPr>
              <a:t>; nell'ipotesi di perdita o limitazione della capacità lavorativa, dica in quali settori di probabili attività il periziando possa impiegare le energie residue;</a:t>
            </a:r>
          </a:p>
          <a:p>
            <a:pPr algn="just">
              <a:buFont typeface="Arial" charset="0"/>
              <a:buNone/>
              <a:defRPr/>
            </a:pPr>
            <a:r>
              <a:rPr lang="it-IT" sz="1600" b="1" dirty="0">
                <a:latin typeface="Verdana" pitchFamily="34" charset="0"/>
              </a:rPr>
              <a:t>6.  poiché </a:t>
            </a:r>
            <a:r>
              <a:rPr lang="it-IT" sz="1600" b="1" u="sng" dirty="0">
                <a:latin typeface="Verdana" pitchFamily="34" charset="0"/>
              </a:rPr>
              <a:t>il danneggiato non lavorava all’epoca dell’infortunio</a:t>
            </a:r>
            <a:r>
              <a:rPr lang="it-IT" sz="1600" b="1" dirty="0">
                <a:latin typeface="Verdana" pitchFamily="34" charset="0"/>
              </a:rPr>
              <a:t>, dica il C.T.U. se i postumi gli impediscano del tutto o in parte ogni attività lavorativa, ovvero in quali settori di probabili attività il periziando possa impiegare le energie residue.</a:t>
            </a:r>
          </a:p>
          <a:p>
            <a:pPr algn="just">
              <a:buFont typeface="Arial" charset="0"/>
              <a:buNone/>
              <a:defRPr/>
            </a:pPr>
            <a:r>
              <a:rPr lang="it-IT" sz="1600" b="1" dirty="0">
                <a:latin typeface="Verdana" pitchFamily="34" charset="0"/>
              </a:rPr>
              <a:t> </a:t>
            </a:r>
          </a:p>
          <a:p>
            <a:pPr algn="just">
              <a:buFont typeface="Arial" charset="0"/>
              <a:buNone/>
              <a:defRPr/>
            </a:pPr>
            <a:r>
              <a:rPr lang="it-IT" sz="1050" b="1" dirty="0">
                <a:latin typeface="Verdana" pitchFamily="34" charset="0"/>
              </a:rPr>
              <a:t>.  </a:t>
            </a:r>
          </a:p>
          <a:p>
            <a:pPr algn="just">
              <a:buFont typeface="Arial" charset="0"/>
              <a:buNone/>
              <a:defRPr/>
            </a:pPr>
            <a:endParaRPr lang="it-IT" sz="1050" b="1" dirty="0">
              <a:latin typeface="Verdan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egnaposto contenuto 2"/>
          <p:cNvSpPr>
            <a:spLocks noGrp="1"/>
          </p:cNvSpPr>
          <p:nvPr>
            <p:ph idx="1"/>
          </p:nvPr>
        </p:nvSpPr>
        <p:spPr>
          <a:xfrm>
            <a:off x="457200" y="188913"/>
            <a:ext cx="8229600" cy="6480175"/>
          </a:xfrm>
        </p:spPr>
        <p:txBody>
          <a:bodyPr/>
          <a:lstStyle/>
          <a:p>
            <a:pPr>
              <a:buFont typeface="Arial" charset="0"/>
              <a:buNone/>
            </a:pPr>
            <a:endParaRPr lang="it-IT" altLang="it-IT" sz="1400" b="1">
              <a:latin typeface="Verdana" pitchFamily="34" charset="0"/>
            </a:endParaRPr>
          </a:p>
          <a:p>
            <a:pPr>
              <a:buFont typeface="Arial" charset="0"/>
              <a:buNone/>
            </a:pPr>
            <a:r>
              <a:rPr lang="it-IT" altLang="it-IT" sz="1600" b="1">
                <a:latin typeface="Verdana" pitchFamily="34" charset="0"/>
              </a:rPr>
              <a:t>Il GIUDICE ISTRUTTORE</a:t>
            </a:r>
          </a:p>
          <a:p>
            <a:r>
              <a:rPr lang="it-IT" altLang="it-IT" sz="1600" b="1">
                <a:latin typeface="Verdana" pitchFamily="34" charset="0"/>
              </a:rPr>
              <a:t>fissa per l’inizio delle operazioni peritali il giorno    ore </a:t>
            </a:r>
          </a:p>
          <a:p>
            <a:pPr>
              <a:buFont typeface="Arial" charset="0"/>
              <a:buNone/>
            </a:pPr>
            <a:r>
              <a:rPr lang="it-IT" altLang="it-IT" sz="1600" b="1">
                <a:latin typeface="Verdana" pitchFamily="34" charset="0"/>
              </a:rPr>
              <a:t>	presso lo studio del C.T.U. dr …………………sito in …Via……………tel. studio</a:t>
            </a:r>
          </a:p>
          <a:p>
            <a:r>
              <a:rPr lang="it-IT" altLang="it-IT" sz="1600" b="1">
                <a:latin typeface="Verdana" pitchFamily="34" charset="0"/>
              </a:rPr>
              <a:t>assegna termine ai C.T. di parte fino al  ….. per depositare presso lo studio del CTU all’indirizzo come sopra o da inviare via mail con ricevuta di consegna, le proprie osservazioni;</a:t>
            </a:r>
          </a:p>
          <a:p>
            <a:r>
              <a:rPr lang="it-IT" altLang="it-IT" sz="1600" b="1">
                <a:latin typeface="Verdana" pitchFamily="34" charset="0"/>
              </a:rPr>
              <a:t> assegna termine al CTU sino al  …… per l’invio ai C.T. di parte della “bozza” di relazione peritale ;</a:t>
            </a:r>
          </a:p>
          <a:p>
            <a:r>
              <a:rPr lang="it-IT" altLang="it-IT" sz="1600" b="1">
                <a:latin typeface="Verdana" pitchFamily="34" charset="0"/>
              </a:rPr>
              <a:t>assegna termine ai C.T. di parte, fino al ...., per il deposito presso lo studio del C.T.U all’indirizzo come sopra delle loro osservazioni e richieste definitive, da allegarsi alla relazione finale dei C.T.U;</a:t>
            </a:r>
          </a:p>
          <a:p>
            <a:r>
              <a:rPr lang="it-IT" altLang="it-IT" sz="1600" b="1">
                <a:latin typeface="Verdana" pitchFamily="34" charset="0"/>
              </a:rPr>
              <a:t>concede termine al C.T.U. fino al .... per il deposito della relazione peritale definitiva che dovrà comprendere altresì il verbale redatto nel corso delle operazioni peritali;</a:t>
            </a:r>
          </a:p>
          <a:p>
            <a:r>
              <a:rPr lang="it-IT" altLang="it-IT" sz="1600" b="1">
                <a:latin typeface="Verdana" pitchFamily="34" charset="0"/>
              </a:rPr>
              <a:t>assegna al C.T.U. un fondo spese di € ….. oltre IVA, che pone provvisoriamente a carico solidale delle parti;</a:t>
            </a:r>
          </a:p>
          <a:p>
            <a:r>
              <a:rPr lang="it-IT" altLang="it-IT" sz="1600" b="1">
                <a:latin typeface="Verdana" pitchFamily="34" charset="0"/>
              </a:rPr>
              <a:t>concede termine alle parti fino al ….  per la nomina dei propri C.T.P.;</a:t>
            </a:r>
          </a:p>
          <a:p>
            <a:r>
              <a:rPr lang="it-IT" altLang="it-IT" sz="1600" b="1">
                <a:latin typeface="Verdana" pitchFamily="34" charset="0"/>
              </a:rPr>
              <a:t>concede termine alle parti fino al ……. per il deposito di eventuale memoria avente ad oggetto osservazioni alla C.T.U.</a:t>
            </a:r>
          </a:p>
          <a:p>
            <a:r>
              <a:rPr lang="it-IT" altLang="it-IT" sz="1600" b="1">
                <a:latin typeface="Verdana" pitchFamily="34" charset="0"/>
              </a:rPr>
              <a:t>Parte attrice nomina C.T.P. il dr. </a:t>
            </a:r>
          </a:p>
          <a:p>
            <a:r>
              <a:rPr lang="it-IT" altLang="it-IT" sz="1600" b="1">
                <a:latin typeface="Verdana" pitchFamily="34" charset="0"/>
              </a:rPr>
              <a:t>parte convenuta nomina C.T.P. il dr.</a:t>
            </a:r>
            <a:endParaRPr lang="it-IT" altLang="it-IT" sz="1600">
              <a:latin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116632"/>
            <a:ext cx="8352928" cy="6617196"/>
          </a:xfrm>
          <a:prstGeom prst="rect">
            <a:avLst/>
          </a:prstGeom>
        </p:spPr>
        <p:txBody>
          <a:bodyPr wrap="square">
            <a:spAutoFit/>
          </a:bodyPr>
          <a:lstStyle/>
          <a:p>
            <a:pPr algn="ctr"/>
            <a:r>
              <a:rPr lang="it-IT" sz="2400" b="1" i="1" u="sng" dirty="0">
                <a:latin typeface="Verdana" pitchFamily="34" charset="0"/>
              </a:rPr>
              <a:t>TIPOLOGIE  E  FORME  DEL  DANNO</a:t>
            </a:r>
          </a:p>
          <a:p>
            <a:pPr algn="ctr"/>
            <a:endParaRPr lang="it-IT" sz="2400" b="1" i="1" u="sng" dirty="0"/>
          </a:p>
          <a:p>
            <a:pPr algn="ctr"/>
            <a:endParaRPr lang="it-IT" b="1" dirty="0"/>
          </a:p>
          <a:p>
            <a:pPr algn="just"/>
            <a:r>
              <a:rPr lang="it-IT" sz="1600" b="1" dirty="0"/>
              <a:t>IL DANNO PUO’ ESSERE </a:t>
            </a:r>
            <a:r>
              <a:rPr lang="it-IT" sz="1600" b="1" i="1" u="sng" dirty="0"/>
              <a:t>PATRIMONIALE</a:t>
            </a:r>
            <a:r>
              <a:rPr lang="it-IT" sz="1600" b="1" dirty="0"/>
              <a:t> (</a:t>
            </a:r>
            <a:r>
              <a:rPr lang="it-IT" sz="1600" b="1" i="1" dirty="0"/>
              <a:t>EMERGENTE</a:t>
            </a:r>
            <a:r>
              <a:rPr lang="it-IT" sz="1600" b="1" dirty="0"/>
              <a:t> O DA </a:t>
            </a:r>
            <a:r>
              <a:rPr lang="it-IT" sz="1600" b="1" i="1" dirty="0"/>
              <a:t>LUCRO   CESSANTE</a:t>
            </a:r>
            <a:r>
              <a:rPr lang="it-IT" sz="1600" b="1" dirty="0"/>
              <a:t>) OPPURE  </a:t>
            </a:r>
            <a:r>
              <a:rPr lang="it-IT" sz="1600" b="1" i="1" u="sng" dirty="0"/>
              <a:t>NON PATRIMONIALE</a:t>
            </a:r>
          </a:p>
          <a:p>
            <a:pPr algn="just"/>
            <a:endParaRPr lang="it-IT" sz="1600" b="1" u="sng" dirty="0"/>
          </a:p>
          <a:p>
            <a:pPr algn="just"/>
            <a:r>
              <a:rPr lang="it-IT" sz="1600" b="1" dirty="0"/>
              <a:t>IL DANNO </a:t>
            </a:r>
            <a:r>
              <a:rPr lang="it-IT" sz="1600" b="1" i="1" u="sng" dirty="0"/>
              <a:t>NON PATRIMONIALE</a:t>
            </a:r>
            <a:r>
              <a:rPr lang="it-IT" sz="1600" b="1" i="1" dirty="0"/>
              <a:t> </a:t>
            </a:r>
            <a:r>
              <a:rPr lang="it-IT" sz="1600" b="1" dirty="0"/>
              <a:t>SI PUO’ SUDDIVIDERE IN TRE CATEGORIE :</a:t>
            </a:r>
          </a:p>
          <a:p>
            <a:pPr algn="just"/>
            <a:endParaRPr lang="it-IT" sz="1600" b="1" dirty="0"/>
          </a:p>
          <a:p>
            <a:pPr algn="just"/>
            <a:r>
              <a:rPr lang="it-IT" sz="1600" b="1" dirty="0"/>
              <a:t>“</a:t>
            </a:r>
            <a:r>
              <a:rPr lang="it-IT" sz="1600" b="1" i="1" u="sng" dirty="0"/>
              <a:t>DANNO BIOLOGICO</a:t>
            </a:r>
            <a:r>
              <a:rPr lang="it-IT" sz="1600" b="1" dirty="0"/>
              <a:t>” (</a:t>
            </a:r>
            <a:r>
              <a:rPr lang="it-IT" sz="1600" b="1" dirty="0" err="1"/>
              <a:t>DI</a:t>
            </a:r>
            <a:r>
              <a:rPr lang="it-IT" sz="1600" b="1" dirty="0"/>
              <a:t> TIPO FISICO O </a:t>
            </a:r>
            <a:r>
              <a:rPr lang="it-IT" sz="1600" b="1" dirty="0" err="1"/>
              <a:t>DI</a:t>
            </a:r>
            <a:r>
              <a:rPr lang="it-IT" sz="1600" b="1" dirty="0"/>
              <a:t> TIPO PSICHICO) </a:t>
            </a:r>
            <a:r>
              <a:rPr lang="it-IT" sz="1600" b="1" dirty="0" err="1"/>
              <a:t>---</a:t>
            </a:r>
            <a:r>
              <a:rPr lang="it-IT" sz="1600" b="1" dirty="0"/>
              <a:t> LESIONE DELL’INTEGRITA’ PSICOFISICA DELLA PERSONA</a:t>
            </a:r>
          </a:p>
          <a:p>
            <a:pPr algn="just">
              <a:buFont typeface="Arial" pitchFamily="34" charset="0"/>
              <a:buChar char="•"/>
            </a:pPr>
            <a:endParaRPr lang="it-IT" sz="1600" b="1" dirty="0"/>
          </a:p>
          <a:p>
            <a:pPr algn="just"/>
            <a:r>
              <a:rPr lang="it-IT" sz="1600" b="1" dirty="0"/>
              <a:t>“</a:t>
            </a:r>
            <a:r>
              <a:rPr lang="it-IT" sz="1600" b="1" i="1" u="sng" dirty="0"/>
              <a:t>DANNO MORALE</a:t>
            </a:r>
            <a:r>
              <a:rPr lang="it-IT" sz="1600" b="1" dirty="0"/>
              <a:t>” (“PATEMA </a:t>
            </a:r>
            <a:r>
              <a:rPr lang="it-IT" sz="1600" b="1" dirty="0" err="1"/>
              <a:t>D’ANIMO</a:t>
            </a:r>
            <a:r>
              <a:rPr lang="it-IT" sz="1600" b="1" dirty="0"/>
              <a:t>”, SOFFERENZA, DOLORE)</a:t>
            </a:r>
          </a:p>
          <a:p>
            <a:pPr algn="just"/>
            <a:endParaRPr lang="it-IT" sz="1600" b="1" dirty="0"/>
          </a:p>
          <a:p>
            <a:pPr algn="just"/>
            <a:r>
              <a:rPr lang="it-IT" sz="1600" b="1" dirty="0"/>
              <a:t>“</a:t>
            </a:r>
            <a:r>
              <a:rPr lang="it-IT" sz="1600" b="1" i="1" u="sng" dirty="0"/>
              <a:t>DANNO ESISTENZIALE</a:t>
            </a:r>
            <a:r>
              <a:rPr lang="it-IT" sz="1600" b="1" dirty="0"/>
              <a:t>” (O, PER MEGLIO DIRE, “EX - ESISTENZIALE”) </a:t>
            </a:r>
            <a:r>
              <a:rPr lang="it-IT" sz="1600" b="1" dirty="0" err="1"/>
              <a:t>---</a:t>
            </a:r>
            <a:endParaRPr lang="it-IT" sz="1600" b="1" dirty="0"/>
          </a:p>
          <a:p>
            <a:pPr algn="just"/>
            <a:endParaRPr lang="it-IT" sz="1600" b="1" dirty="0"/>
          </a:p>
          <a:p>
            <a:pPr algn="just"/>
            <a:r>
              <a:rPr lang="it-IT" sz="1600" b="1" dirty="0"/>
              <a:t>SOSTITUITO ATTUALMENTE DAL TERMINE “</a:t>
            </a:r>
            <a:r>
              <a:rPr lang="it-IT" sz="1600" b="1" i="1" u="sng" dirty="0"/>
              <a:t>LIMITAZIONE DELLE POTENZIALITA</a:t>
            </a:r>
            <a:r>
              <a:rPr lang="it-IT" sz="1600" b="1" i="1" dirty="0"/>
              <a:t>’ </a:t>
            </a:r>
            <a:r>
              <a:rPr lang="it-IT" sz="1600" b="1" dirty="0"/>
              <a:t>” E SIMILI</a:t>
            </a:r>
          </a:p>
          <a:p>
            <a:pPr algn="just"/>
            <a:endParaRPr lang="it-IT" sz="1600" b="1" dirty="0"/>
          </a:p>
          <a:p>
            <a:pPr algn="just"/>
            <a:endParaRPr lang="it-IT" sz="1600" b="1" dirty="0"/>
          </a:p>
          <a:p>
            <a:pPr algn="just"/>
            <a:r>
              <a:rPr lang="it-IT" sz="1600" b="1" dirty="0"/>
              <a:t>INOLTRE IL DANNO (E QUINDI LA RELATIVA INABILITA’/INVALIDITA’) PUO’ ESSERE </a:t>
            </a:r>
            <a:r>
              <a:rPr lang="it-IT" sz="1600" b="1" i="1" u="sng" dirty="0"/>
              <a:t>TEMPORANEO</a:t>
            </a:r>
            <a:r>
              <a:rPr lang="it-IT" sz="1600" b="1" dirty="0"/>
              <a:t>  O  </a:t>
            </a:r>
            <a:r>
              <a:rPr lang="it-IT" sz="1600" b="1" i="1" u="sng" dirty="0"/>
              <a:t>PERMANENTE</a:t>
            </a:r>
          </a:p>
          <a:p>
            <a:pPr algn="ctr"/>
            <a:endParaRPr lang="it-IT" sz="1600" b="1" dirty="0"/>
          </a:p>
          <a:p>
            <a:pPr algn="ctr"/>
            <a:endParaRPr lang="it-IT" dirty="0"/>
          </a:p>
          <a:p>
            <a:br>
              <a:rPr lang="it-IT" dirty="0"/>
            </a:br>
            <a:endParaRPr lang="it-IT"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egnaposto contenuto 2"/>
          <p:cNvSpPr>
            <a:spLocks noGrp="1"/>
          </p:cNvSpPr>
          <p:nvPr>
            <p:ph idx="1"/>
          </p:nvPr>
        </p:nvSpPr>
        <p:spPr>
          <a:xfrm>
            <a:off x="457200" y="260350"/>
            <a:ext cx="8229600" cy="6337300"/>
          </a:xfrm>
        </p:spPr>
        <p:txBody>
          <a:bodyPr/>
          <a:lstStyle/>
          <a:p>
            <a:pPr algn="ctr">
              <a:buFont typeface="Arial" charset="0"/>
              <a:buNone/>
            </a:pPr>
            <a:r>
              <a:rPr lang="it-IT" altLang="it-IT" sz="2000" b="1" i="1" u="sng">
                <a:latin typeface="Verdana" pitchFamily="34" charset="0"/>
              </a:rPr>
              <a:t>COMMENTI  (1)</a:t>
            </a:r>
          </a:p>
          <a:p>
            <a:pPr algn="ctr">
              <a:buFont typeface="Arial" charset="0"/>
              <a:buNone/>
            </a:pPr>
            <a:endParaRPr lang="it-IT" altLang="it-IT" sz="1600" b="1" i="1" u="sng">
              <a:latin typeface="Verdana" pitchFamily="34" charset="0"/>
            </a:endParaRPr>
          </a:p>
          <a:p>
            <a:pPr algn="just"/>
            <a:r>
              <a:rPr lang="it-IT" altLang="it-IT" sz="1600" b="1">
                <a:latin typeface="Verdana" pitchFamily="34" charset="0"/>
              </a:rPr>
              <a:t>IL GIUDICE </a:t>
            </a:r>
            <a:r>
              <a:rPr lang="it-IT" altLang="it-IT" sz="1600" b="1" i="1">
                <a:latin typeface="Verdana" pitchFamily="34" charset="0"/>
              </a:rPr>
              <a:t>(“PERITUS PERITORUM”</a:t>
            </a:r>
            <a:r>
              <a:rPr lang="it-IT" altLang="it-IT" sz="1600" b="1">
                <a:latin typeface="Verdana" pitchFamily="34" charset="0"/>
              </a:rPr>
              <a:t>) NON E’ OBBLIGATO A NOMINARE UN CTU (CONSULENTE TECNICO D’UFFICIO), MA LO FA PRATICAMENTE SEMPRE, SIA PERCHE’ NON COMPETENTE, SIA PER EVITARE CONTESTAZIONI NELL’EVENTUALE RICORSO IN APPELLO. NON E’ COMUNQUE TENUTO A NOMINARE UN ESPERTO ISCRITTO NELL’ALBO DEI PERITI DEL TRIBUNALE.</a:t>
            </a:r>
          </a:p>
          <a:p>
            <a:pPr algn="just"/>
            <a:r>
              <a:rPr lang="it-IT" altLang="it-IT" sz="1600" b="1">
                <a:latin typeface="Verdana" pitchFamily="34" charset="0"/>
              </a:rPr>
              <a:t>LE PARTI NON SONO OBBLIGATE A NOMINARE DEI PROPRI CTP (CONSULENTI TECNICI DI PARTE), MA DI SOLITO LO FANNO PER POTER VERIFICARE E CONTROLLARE L’OPERATO E LE CONCLUSIONI DEL CTU</a:t>
            </a:r>
          </a:p>
          <a:p>
            <a:pPr algn="just"/>
            <a:r>
              <a:rPr lang="it-IT" altLang="it-IT" sz="1600" b="1">
                <a:latin typeface="Verdana" pitchFamily="34" charset="0"/>
              </a:rPr>
              <a:t>IL CTU PROPONE E FISSA GLI INCONTRI PERITALI ASSIEME AL O AI CTP</a:t>
            </a:r>
          </a:p>
          <a:p>
            <a:pPr algn="just"/>
            <a:r>
              <a:rPr lang="it-IT" altLang="it-IT" sz="1600" b="1">
                <a:latin typeface="Verdana" pitchFamily="34" charset="0"/>
              </a:rPr>
              <a:t>NEI TERMINI PRESCRITTI DAL GIUDICE IL CTU FA PERVENIRE AI CTP (IN LORO ASSENZA AGLI AVVOCATI DELLE PARTI) LA COSIDDETTA “BOZZA DI CTU”, ALLA QUALE I CTP POSSONO FARE DELLE OSSERVAZIONI SCRITTE ENTRO IL TERMINE PRESCRITTO DAL GIUDICE</a:t>
            </a:r>
          </a:p>
          <a:p>
            <a:pPr algn="just"/>
            <a:r>
              <a:rPr lang="it-IT" altLang="it-IT" sz="1600" b="1">
                <a:latin typeface="Verdana" pitchFamily="34" charset="0"/>
              </a:rPr>
              <a:t>NEI TERMINI PRESCRITTI DAL GIUDICE IL CTU FA PERVENIRE AL GIUDICE LA CONSULENZA DEFINITIVA.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egnaposto contenuto 2"/>
          <p:cNvSpPr>
            <a:spLocks noGrp="1"/>
          </p:cNvSpPr>
          <p:nvPr>
            <p:ph idx="1"/>
          </p:nvPr>
        </p:nvSpPr>
        <p:spPr>
          <a:xfrm>
            <a:off x="457200" y="333375"/>
            <a:ext cx="8229600" cy="6335713"/>
          </a:xfrm>
        </p:spPr>
        <p:txBody>
          <a:bodyPr/>
          <a:lstStyle/>
          <a:p>
            <a:pPr algn="ctr">
              <a:buFont typeface="Arial" charset="0"/>
              <a:buNone/>
            </a:pPr>
            <a:r>
              <a:rPr lang="it-IT" altLang="it-IT" sz="1600" b="1" i="1" u="sng">
                <a:latin typeface="Verdana" pitchFamily="34" charset="0"/>
              </a:rPr>
              <a:t>COMMENTI (2)</a:t>
            </a:r>
          </a:p>
          <a:p>
            <a:pPr algn="ctr">
              <a:buFont typeface="Arial" charset="0"/>
              <a:buNone/>
            </a:pPr>
            <a:endParaRPr lang="it-IT" altLang="it-IT" sz="1600" b="1" i="1" u="sng">
              <a:latin typeface="Verdana" pitchFamily="34" charset="0"/>
            </a:endParaRPr>
          </a:p>
          <a:p>
            <a:pPr algn="just"/>
            <a:r>
              <a:rPr lang="it-IT" altLang="it-IT" sz="1600" b="1" i="1">
                <a:latin typeface="Verdana" pitchFamily="34" charset="0"/>
              </a:rPr>
              <a:t>“Tenuto conto dell’età e della salute </a:t>
            </a:r>
            <a:r>
              <a:rPr lang="it-IT" altLang="it-IT" sz="1600" b="1" i="1" u="sng">
                <a:latin typeface="Verdana" pitchFamily="34" charset="0"/>
              </a:rPr>
              <a:t>preesistente</a:t>
            </a:r>
            <a:r>
              <a:rPr lang="it-IT" altLang="it-IT" sz="1600" b="1" i="1">
                <a:latin typeface="Verdana" pitchFamily="34" charset="0"/>
              </a:rPr>
              <a:t>”</a:t>
            </a:r>
          </a:p>
          <a:p>
            <a:pPr algn="just"/>
            <a:r>
              <a:rPr lang="it-IT" altLang="it-IT" sz="1600" b="1" i="1">
                <a:latin typeface="Verdana" pitchFamily="34" charset="0"/>
              </a:rPr>
              <a:t>“Strumentalmente” – nel nostro caso raccolta dell’ anamnesi, colloqui clinico/psicodiagnostici, test psicodiagnostici, ecc.</a:t>
            </a:r>
          </a:p>
          <a:p>
            <a:pPr algn="just"/>
            <a:r>
              <a:rPr lang="it-IT" altLang="it-IT" sz="1600" b="1" i="1">
                <a:latin typeface="Verdana" pitchFamily="34" charset="0"/>
              </a:rPr>
              <a:t>“Natura ed entità delle lesioni subite in rapporto causale con l’evento”</a:t>
            </a:r>
          </a:p>
          <a:p>
            <a:pPr algn="just"/>
            <a:r>
              <a:rPr lang="it-IT" altLang="it-IT" sz="1600" b="1" i="1">
                <a:latin typeface="Verdana" pitchFamily="34" charset="0"/>
              </a:rPr>
              <a:t>“lesione </a:t>
            </a:r>
            <a:r>
              <a:rPr lang="it-IT" altLang="it-IT" sz="1600" b="1" i="1" u="sng">
                <a:latin typeface="Verdana" pitchFamily="34" charset="0"/>
              </a:rPr>
              <a:t>temporanea o permanente</a:t>
            </a:r>
            <a:r>
              <a:rPr lang="it-IT" altLang="it-IT" sz="1600" b="1" i="1">
                <a:latin typeface="Verdana" pitchFamily="34" charset="0"/>
              </a:rPr>
              <a:t> dell’integrità psico-fisica che esplica un’incidenza negativa sulle </a:t>
            </a:r>
            <a:r>
              <a:rPr lang="it-IT" altLang="it-IT" sz="1600" b="1" i="1" u="sng">
                <a:latin typeface="Verdana" pitchFamily="34" charset="0"/>
              </a:rPr>
              <a:t>attività quotidiane e sugli aspetti dinamico-relazionali della vita</a:t>
            </a:r>
            <a:r>
              <a:rPr lang="it-IT" altLang="it-IT" sz="1600" b="1" i="1">
                <a:latin typeface="Verdana" pitchFamily="34" charset="0"/>
              </a:rPr>
              <a:t> del danneggiato, indipendentemente da eventuali ripercussioni sulla sua capacità di produrre reddito”</a:t>
            </a:r>
          </a:p>
          <a:p>
            <a:pPr algn="just"/>
            <a:r>
              <a:rPr lang="it-IT" altLang="it-IT" sz="1600" b="1" i="1">
                <a:latin typeface="Verdana" pitchFamily="34" charset="0"/>
              </a:rPr>
              <a:t>“incidenza della lesione sia quanto agli aspetti relazionali, sia quanto agli aspetti di </a:t>
            </a:r>
            <a:r>
              <a:rPr lang="it-IT" altLang="it-IT" sz="1600" b="1" i="1" u="sng">
                <a:latin typeface="Verdana" pitchFamily="34" charset="0"/>
              </a:rPr>
              <a:t>sofferenza soggettiva</a:t>
            </a:r>
            <a:r>
              <a:rPr lang="it-IT" altLang="it-IT" sz="1600" b="1" i="1">
                <a:latin typeface="Verdana" pitchFamily="34" charset="0"/>
              </a:rPr>
              <a:t>”</a:t>
            </a:r>
          </a:p>
          <a:p>
            <a:pPr algn="just"/>
            <a:r>
              <a:rPr lang="it-IT" altLang="it-IT" sz="1600" b="1" i="1">
                <a:latin typeface="Verdana" pitchFamily="34" charset="0"/>
              </a:rPr>
              <a:t>“inabilità temporanea (assoluta e relativa + grado di sofferenza)”</a:t>
            </a:r>
          </a:p>
          <a:p>
            <a:pPr algn="just"/>
            <a:r>
              <a:rPr lang="it-IT" altLang="it-IT" sz="1600" b="1" i="1">
                <a:latin typeface="Verdana" pitchFamily="34" charset="0"/>
              </a:rPr>
              <a:t>“postumi permanenti (incidenza percentuale sull’integrità psicofisica globale + sofferenza psicofisica)”</a:t>
            </a:r>
          </a:p>
          <a:p>
            <a:pPr algn="just"/>
            <a:r>
              <a:rPr lang="it-IT" altLang="it-IT" sz="1600" b="1" i="1">
                <a:latin typeface="Verdana" pitchFamily="34" charset="0"/>
              </a:rPr>
              <a:t>Conseguenze su “attività lavorativa presente e futura”</a:t>
            </a:r>
          </a:p>
          <a:p>
            <a:pPr algn="just"/>
            <a:r>
              <a:rPr lang="it-IT" altLang="it-IT" sz="1600" b="1" i="1">
                <a:latin typeface="Verdana" pitchFamily="34" charset="0"/>
              </a:rPr>
              <a:t>Conseguenze su “aspetti dinamico-relazionali”</a:t>
            </a:r>
          </a:p>
          <a:p>
            <a:pPr algn="just"/>
            <a:r>
              <a:rPr lang="it-IT" altLang="it-IT" sz="1600" b="1" i="1">
                <a:latin typeface="Verdana" pitchFamily="34" charset="0"/>
              </a:rPr>
              <a:t>Conseguenze su “hobby, interessi, sport, ecc.”</a:t>
            </a:r>
          </a:p>
          <a:p>
            <a:pPr algn="just"/>
            <a:endParaRPr lang="it-IT" altLang="it-IT" sz="1600" b="1" i="1">
              <a:latin typeface="Verdana" pitchFamily="34" charset="0"/>
            </a:endParaRPr>
          </a:p>
          <a:p>
            <a:pPr algn="just"/>
            <a:endParaRPr lang="it-IT" altLang="it-IT" sz="1600" b="1" i="1">
              <a:latin typeface="Verdana"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2"/>
          <p:cNvSpPr>
            <a:spLocks noGrp="1"/>
          </p:cNvSpPr>
          <p:nvPr>
            <p:ph idx="1"/>
          </p:nvPr>
        </p:nvSpPr>
        <p:spPr>
          <a:xfrm>
            <a:off x="457200" y="333375"/>
            <a:ext cx="8229600" cy="6264275"/>
          </a:xfrm>
        </p:spPr>
        <p:txBody>
          <a:bodyPr/>
          <a:lstStyle/>
          <a:p>
            <a:pPr algn="ctr">
              <a:buFont typeface="Arial" charset="0"/>
              <a:buNone/>
            </a:pPr>
            <a:r>
              <a:rPr lang="it-IT" altLang="it-IT" sz="2000" b="1" i="1" u="sng" dirty="0">
                <a:latin typeface="Verdana" pitchFamily="34" charset="0"/>
              </a:rPr>
              <a:t>COMMENTI (3)</a:t>
            </a:r>
          </a:p>
          <a:p>
            <a:pPr algn="just">
              <a:buFont typeface="Arial" charset="0"/>
              <a:buNone/>
            </a:pPr>
            <a:r>
              <a:rPr lang="it-IT" altLang="it-IT" sz="1600" b="1" dirty="0">
                <a:latin typeface="Verdana" pitchFamily="34" charset="0"/>
              </a:rPr>
              <a:t>Quindi cosa si risarcisce?</a:t>
            </a:r>
          </a:p>
          <a:p>
            <a:pPr algn="just"/>
            <a:r>
              <a:rPr lang="it-IT" altLang="it-IT" sz="1600" b="1" dirty="0">
                <a:latin typeface="Verdana" pitchFamily="34" charset="0"/>
              </a:rPr>
              <a:t>La lesione dell’integrità psicofisica (</a:t>
            </a:r>
            <a:r>
              <a:rPr lang="it-IT" altLang="it-IT" sz="1600" b="1" i="1" u="sng" dirty="0">
                <a:latin typeface="Verdana" pitchFamily="34" charset="0"/>
              </a:rPr>
              <a:t>danno psichico</a:t>
            </a:r>
            <a:r>
              <a:rPr lang="it-IT" altLang="it-IT" sz="1600" b="1" dirty="0">
                <a:latin typeface="Verdana" pitchFamily="34" charset="0"/>
              </a:rPr>
              <a:t> in senso stretto)</a:t>
            </a:r>
          </a:p>
          <a:p>
            <a:pPr algn="just"/>
            <a:r>
              <a:rPr lang="it-IT" altLang="it-IT" sz="1600" b="1" dirty="0">
                <a:latin typeface="Verdana" pitchFamily="34" charset="0"/>
              </a:rPr>
              <a:t>Il dolore e la sofferenza (</a:t>
            </a:r>
            <a:r>
              <a:rPr lang="it-IT" altLang="it-IT" sz="1600" b="1" i="1" u="sng" dirty="0">
                <a:latin typeface="Verdana" pitchFamily="34" charset="0"/>
              </a:rPr>
              <a:t>danno morale</a:t>
            </a:r>
            <a:r>
              <a:rPr lang="it-IT" altLang="it-IT" sz="1600" b="1" dirty="0">
                <a:latin typeface="Verdana" pitchFamily="34" charset="0"/>
              </a:rPr>
              <a:t>)</a:t>
            </a:r>
          </a:p>
          <a:p>
            <a:pPr algn="just"/>
            <a:r>
              <a:rPr lang="it-IT" altLang="it-IT" sz="1600" b="1" dirty="0">
                <a:latin typeface="Verdana" pitchFamily="34" charset="0"/>
              </a:rPr>
              <a:t>La perdita di potenzialità prima presenti</a:t>
            </a:r>
          </a:p>
          <a:p>
            <a:pPr algn="just"/>
            <a:r>
              <a:rPr lang="it-IT" altLang="it-IT" sz="1600" b="1" dirty="0">
                <a:latin typeface="Verdana" pitchFamily="34" charset="0"/>
              </a:rPr>
              <a:t>La perdita di (eventuali, plausibili) potenzialità future</a:t>
            </a:r>
          </a:p>
          <a:p>
            <a:pPr algn="just"/>
            <a:r>
              <a:rPr lang="it-IT" altLang="it-IT" sz="1600" b="1" dirty="0">
                <a:latin typeface="Verdana" pitchFamily="34" charset="0"/>
              </a:rPr>
              <a:t>I costi passati, presenti e futuri derivanti dalla lesione</a:t>
            </a:r>
          </a:p>
          <a:p>
            <a:pPr algn="just"/>
            <a:r>
              <a:rPr lang="it-IT" altLang="it-IT" sz="1600" b="1" dirty="0">
                <a:latin typeface="Verdana" pitchFamily="34" charset="0"/>
              </a:rPr>
              <a:t>La ridotta capacità reddituale passata, presente e futura</a:t>
            </a:r>
          </a:p>
          <a:p>
            <a:pPr algn="just">
              <a:buFont typeface="Arial" charset="0"/>
              <a:buNone/>
            </a:pPr>
            <a:endParaRPr lang="it-IT" altLang="it-IT" sz="1800" b="1" dirty="0">
              <a:latin typeface="Verdana" pitchFamily="34" charset="0"/>
            </a:endParaRPr>
          </a:p>
          <a:p>
            <a:pPr algn="just">
              <a:buFont typeface="Arial" charset="0"/>
              <a:buNone/>
            </a:pPr>
            <a:r>
              <a:rPr lang="it-IT" altLang="it-IT" sz="1600" b="1" dirty="0">
                <a:latin typeface="Verdana" pitchFamily="34" charset="0"/>
              </a:rPr>
              <a:t>	</a:t>
            </a:r>
            <a:r>
              <a:rPr lang="it-IT" altLang="it-IT" sz="1400" b="1" u="sng" dirty="0">
                <a:latin typeface="Verdana" pitchFamily="34" charset="0"/>
              </a:rPr>
              <a:t>NOTA</a:t>
            </a:r>
            <a:r>
              <a:rPr lang="it-IT" altLang="it-IT" sz="1400" b="1" dirty="0">
                <a:latin typeface="Verdana" pitchFamily="34" charset="0"/>
              </a:rPr>
              <a:t> : DAL PUNTO DI VITA GIURIDICO VI E’ COSTANTE INCERTEZZA DEFINITORIA SULLE “ETICHETTE” DA APPLICARE SUI DIVERSI ASPETTI DEL DANNO (“DANNO BIOLOGICO”, “LESIONE DELL’INTEGRITA’ PSICOFISICA</a:t>
            </a:r>
            <a:r>
              <a:rPr lang="it-IT" altLang="it-IT" sz="1400" b="1">
                <a:latin typeface="Verdana" pitchFamily="34" charset="0"/>
              </a:rPr>
              <a:t>”, “</a:t>
            </a:r>
            <a:r>
              <a:rPr lang="it-IT" altLang="it-IT" sz="1400" b="1" dirty="0">
                <a:latin typeface="Verdana" pitchFamily="34" charset="0"/>
              </a:rPr>
              <a:t>DANNO ESISTENZIALE”, “LIMITAZIONE DELLE POTENZIALITA’”, ECC.</a:t>
            </a:r>
          </a:p>
          <a:p>
            <a:pPr algn="just">
              <a:buFont typeface="Arial" charset="0"/>
              <a:buNone/>
            </a:pPr>
            <a:endParaRPr lang="it-IT" altLang="it-IT" sz="1400" b="1" dirty="0">
              <a:latin typeface="Verdana" pitchFamily="34" charset="0"/>
            </a:endParaRPr>
          </a:p>
          <a:p>
            <a:pPr algn="just">
              <a:buFont typeface="Arial" charset="0"/>
              <a:buNone/>
            </a:pPr>
            <a:r>
              <a:rPr lang="it-IT" altLang="it-IT" sz="1400" b="1" dirty="0">
                <a:latin typeface="Verdana" pitchFamily="34" charset="0"/>
              </a:rPr>
              <a:t>	IN REALTA’ A NOI PROFESSIONISTI DELLA SALUTE SI CHIEDE DI ESPORRE NEL MODO PIU’ CHIARO E LINEARE POSSIBILE LA NATURA E L’ENTITA’ DEL DANNO SUBITO DA </a:t>
            </a:r>
            <a:r>
              <a:rPr lang="it-IT" altLang="it-IT" sz="1400" b="1" u="sng" dirty="0">
                <a:latin typeface="Verdana" pitchFamily="34" charset="0"/>
              </a:rPr>
              <a:t>TUTTE LE FACOLTA’ E POTENZIALITA’ DELLA VITTIMA ED IL PERCORSO ATTRAVERSO IL QUALE L’EVENTO TRAUMATICO HA PRODOTTO IN QUESTA PARTICOLARE PERSONA, CON QUESTO PARTICOLARE CORREDO COGNITIVO AFFETTIVO E COMPORTAMENTALE, CON QUESTI PARTICOLARI MECCANISMI, QUESTO PARTICOLARE DANNO E QUESTE PARTICOLARI LIMITAZIONI DI POTENZIALITA’. </a:t>
            </a:r>
          </a:p>
          <a:p>
            <a:pPr algn="just">
              <a:buFont typeface="Arial" charset="0"/>
              <a:buNone/>
            </a:pPr>
            <a:endParaRPr lang="it-IT" altLang="it-IT" sz="1600" b="1" dirty="0">
              <a:latin typeface="Verdana" pitchFamily="34" charset="0"/>
            </a:endParaRPr>
          </a:p>
          <a:p>
            <a:pPr algn="just"/>
            <a:endParaRPr lang="it-IT" altLang="it-IT" sz="1600" b="1" dirty="0">
              <a:latin typeface="Verdana" pitchFamily="34" charset="0"/>
            </a:endParaRPr>
          </a:p>
          <a:p>
            <a:pPr algn="just">
              <a:buFont typeface="Arial" charset="0"/>
              <a:buNone/>
            </a:pPr>
            <a:endParaRPr lang="it-IT" altLang="it-IT" sz="2000" b="1" dirty="0">
              <a:latin typeface="Verdana" pitchFamily="34" charset="0"/>
            </a:endParaRPr>
          </a:p>
          <a:p>
            <a:pPr algn="ctr">
              <a:buFont typeface="Arial" charset="0"/>
              <a:buNone/>
            </a:pPr>
            <a:endParaRPr lang="it-IT" altLang="it-IT" sz="1400" b="1" i="1" u="sng" dirty="0">
              <a:latin typeface="Verdana" pitchFamily="34" charset="0"/>
            </a:endParaRPr>
          </a:p>
          <a:p>
            <a:pPr algn="just">
              <a:buFont typeface="Arial" charset="0"/>
              <a:buNone/>
            </a:pPr>
            <a:endParaRPr lang="it-IT" altLang="it-IT" sz="1400" b="1" i="1" u="sng" dirty="0">
              <a:latin typeface="Verdana" pitchFamily="34" charset="0"/>
            </a:endParaRPr>
          </a:p>
          <a:p>
            <a:pPr algn="ctr">
              <a:buFont typeface="Arial" charset="0"/>
              <a:buNone/>
            </a:pPr>
            <a:endParaRPr lang="it-IT" altLang="it-IT" sz="1400" i="1" u="sng" dirty="0">
              <a:latin typeface="Verdana" pitchFamily="34" charset="0"/>
            </a:endParaRPr>
          </a:p>
        </p:txBody>
      </p:sp>
      <p:sp>
        <p:nvSpPr>
          <p:cNvPr id="2" name="Arco 1"/>
          <p:cNvSpPr/>
          <p:nvPr/>
        </p:nvSpPr>
        <p:spPr>
          <a:xfrm>
            <a:off x="7236296" y="1844824"/>
            <a:ext cx="72008"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4" name="Connettore 2 3"/>
          <p:cNvCxnSpPr/>
          <p:nvPr/>
        </p:nvCxnSpPr>
        <p:spPr>
          <a:xfrm>
            <a:off x="7524328" y="2132856"/>
            <a:ext cx="0" cy="504056"/>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CasellaDiTesto 5"/>
          <p:cNvSpPr txBox="1"/>
          <p:nvPr/>
        </p:nvSpPr>
        <p:spPr>
          <a:xfrm>
            <a:off x="7766380" y="2204864"/>
            <a:ext cx="1368152" cy="523220"/>
          </a:xfrm>
          <a:prstGeom prst="rect">
            <a:avLst/>
          </a:prstGeom>
          <a:noFill/>
        </p:spPr>
        <p:txBody>
          <a:bodyPr wrap="square" rtlCol="0">
            <a:spAutoFit/>
          </a:bodyPr>
          <a:lstStyle/>
          <a:p>
            <a:r>
              <a:rPr lang="it-IT" sz="1400" b="1" dirty="0"/>
              <a:t>Danno esistenziale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egnaposto contenuto 2"/>
          <p:cNvSpPr>
            <a:spLocks noGrp="1"/>
          </p:cNvSpPr>
          <p:nvPr>
            <p:ph idx="1"/>
          </p:nvPr>
        </p:nvSpPr>
        <p:spPr>
          <a:xfrm>
            <a:off x="457200" y="260350"/>
            <a:ext cx="8229600" cy="6408738"/>
          </a:xfrm>
        </p:spPr>
        <p:txBody>
          <a:bodyPr/>
          <a:lstStyle/>
          <a:p>
            <a:pPr algn="ctr">
              <a:buFont typeface="Arial" charset="0"/>
              <a:buNone/>
            </a:pPr>
            <a:r>
              <a:rPr lang="it-IT" altLang="it-IT" sz="2000" b="1" u="sng">
                <a:latin typeface="Verdana" pitchFamily="34" charset="0"/>
              </a:rPr>
              <a:t>PROBLEMI  E  CONSIGLI (1)</a:t>
            </a:r>
            <a:endParaRPr lang="it-IT" altLang="it-IT" sz="2000" b="1">
              <a:latin typeface="Verdana" pitchFamily="34" charset="0"/>
            </a:endParaRPr>
          </a:p>
          <a:p>
            <a:pPr algn="just">
              <a:buFont typeface="Calibri" pitchFamily="34" charset="0"/>
              <a:buAutoNum type="arabicPeriod"/>
            </a:pPr>
            <a:r>
              <a:rPr lang="it-IT" altLang="it-IT" sz="1400" b="1" i="1" u="sng">
                <a:latin typeface="Verdana" pitchFamily="34" charset="0"/>
              </a:rPr>
              <a:t>Prima e dopo</a:t>
            </a:r>
            <a:r>
              <a:rPr lang="it-IT" altLang="it-IT" sz="1400" b="1">
                <a:latin typeface="Verdana" pitchFamily="34" charset="0"/>
              </a:rPr>
              <a:t> </a:t>
            </a:r>
            <a:r>
              <a:rPr lang="it-IT" altLang="it-IT" sz="1400" b="1" i="1">
                <a:latin typeface="Verdana" pitchFamily="34" charset="0"/>
              </a:rPr>
              <a:t>:</a:t>
            </a:r>
            <a:r>
              <a:rPr lang="it-IT" altLang="it-IT" sz="1400" b="1">
                <a:latin typeface="Verdana" pitchFamily="34" charset="0"/>
              </a:rPr>
              <a:t> Come stabilire e rendere documentabile o almeno verosimile che il danno è stata l’unica o principale causa della patologia? (Conoscenza pregressa da parte di un medico/psicologo, test pregressi, assenza di diagnosi/prescrizioni pregresse, dichiarazioni di familiari, conoscenti, colleghi, ecc.)</a:t>
            </a:r>
          </a:p>
          <a:p>
            <a:pPr algn="just">
              <a:buFont typeface="Calibri" pitchFamily="34" charset="0"/>
              <a:buAutoNum type="arabicPeriod"/>
            </a:pPr>
            <a:r>
              <a:rPr lang="it-IT" altLang="it-IT" sz="1400" b="1" i="1" u="sng">
                <a:latin typeface="Verdana" pitchFamily="34" charset="0"/>
              </a:rPr>
              <a:t>Temporaneo – permanente</a:t>
            </a:r>
            <a:r>
              <a:rPr lang="it-IT" altLang="it-IT" sz="1400" b="1">
                <a:latin typeface="Verdana" pitchFamily="34" charset="0"/>
              </a:rPr>
              <a:t> : per il danno psichico è molto difficile valutare e prevedere….cura psichiatrica/psicoterapica forse diminuisce sia temporaneo che permanente</a:t>
            </a:r>
          </a:p>
          <a:p>
            <a:pPr algn="just">
              <a:buFont typeface="Calibri" pitchFamily="34" charset="0"/>
              <a:buAutoNum type="arabicPeriod"/>
            </a:pPr>
            <a:r>
              <a:rPr lang="it-IT" altLang="it-IT" sz="1400" b="1" i="1" u="sng">
                <a:latin typeface="Verdana" pitchFamily="34" charset="0"/>
              </a:rPr>
              <a:t>Anamnesi accurata</a:t>
            </a:r>
            <a:r>
              <a:rPr lang="it-IT" altLang="it-IT" sz="1400" b="1" i="1">
                <a:latin typeface="Verdana" pitchFamily="34" charset="0"/>
              </a:rPr>
              <a:t> : Il perito deve cercare di “entrare” nel modo di essere del periziando (nel suo “mondo”, quello di prima e  quello di dopo)</a:t>
            </a:r>
          </a:p>
          <a:p>
            <a:pPr algn="just">
              <a:buFont typeface="Calibri" pitchFamily="34" charset="0"/>
              <a:buAutoNum type="arabicPeriod"/>
            </a:pPr>
            <a:r>
              <a:rPr lang="it-IT" altLang="it-IT" sz="1400" b="1" i="1">
                <a:latin typeface="Verdana" pitchFamily="34" charset="0"/>
              </a:rPr>
              <a:t>“</a:t>
            </a:r>
            <a:r>
              <a:rPr lang="it-IT" altLang="it-IT" sz="1400" b="1" i="1" u="sng">
                <a:latin typeface="Verdana" pitchFamily="34" charset="0"/>
              </a:rPr>
              <a:t>Compiti a casa” per il periziando con la guida di un questionario</a:t>
            </a:r>
          </a:p>
          <a:p>
            <a:r>
              <a:rPr lang="it-IT" altLang="it-IT" sz="1400" b="1" i="1">
                <a:latin typeface="Verdana" pitchFamily="34" charset="0"/>
              </a:rPr>
              <a:t>Non è obbligatorio, ma di norma si utilizzano dei test e delle scale cliniche standardizzate e validate da affiancare ai colloqui, ad es.</a:t>
            </a:r>
          </a:p>
          <a:p>
            <a:r>
              <a:rPr lang="it-IT" altLang="it-IT" sz="1400"/>
              <a:t>CBA 2.0 (Cognitive Behavioural Assessment)</a:t>
            </a:r>
          </a:p>
          <a:p>
            <a:r>
              <a:rPr lang="it-IT" altLang="it-IT" sz="1400"/>
              <a:t>MMPI-2 (Minnesota Multiphasic Personality Inventory – 2)</a:t>
            </a:r>
          </a:p>
          <a:p>
            <a:r>
              <a:rPr lang="it-IT" altLang="it-IT" sz="1400"/>
              <a:t>BDI (Beck Depression Inven</a:t>
            </a:r>
            <a:r>
              <a:rPr lang="en-GB" altLang="it-IT" sz="1400"/>
              <a:t>tory)</a:t>
            </a:r>
            <a:endParaRPr lang="it-IT" altLang="it-IT" sz="1400"/>
          </a:p>
          <a:p>
            <a:r>
              <a:rPr lang="en-GB" altLang="it-IT" sz="1400"/>
              <a:t>STAI (State-Trait Anxiety Inventory – Forma Y)</a:t>
            </a:r>
            <a:endParaRPr lang="it-IT" altLang="it-IT" sz="1400"/>
          </a:p>
          <a:p>
            <a:r>
              <a:rPr lang="it-IT" altLang="it-IT" sz="1400"/>
              <a:t>STAXI (State-Trait Anger Expression Inventory)</a:t>
            </a:r>
          </a:p>
          <a:p>
            <a:r>
              <a:rPr lang="it-IT" altLang="it-IT" sz="1400"/>
              <a:t>Questionario F.E. (Scala per la misura della Fragilità Emotiva)</a:t>
            </a:r>
          </a:p>
          <a:p>
            <a:r>
              <a:rPr lang="it-IT" altLang="it-IT" sz="1400"/>
              <a:t>Questionario I.R. (Indicatori della Condotta Aggressiva)</a:t>
            </a:r>
          </a:p>
          <a:p>
            <a:r>
              <a:rPr lang="en-GB" altLang="it-IT" sz="1400"/>
              <a:t>EMAS (Endler Multidimensional Anxiety Scales)</a:t>
            </a:r>
            <a:endParaRPr lang="it-IT" altLang="it-IT" sz="1400"/>
          </a:p>
          <a:p>
            <a:r>
              <a:rPr lang="en-GB" altLang="it-IT" sz="1400"/>
              <a:t>POMS (Profile of Mood States)</a:t>
            </a:r>
          </a:p>
          <a:p>
            <a:pPr>
              <a:buFont typeface="Arial" charset="0"/>
              <a:buNone/>
            </a:pPr>
            <a:r>
              <a:rPr lang="it-IT" altLang="it-IT" sz="1400" b="1" i="1">
                <a:latin typeface="Verdana" pitchFamily="34" charset="0"/>
              </a:rPr>
              <a:t>5. Come abbiamo visto, il danno non consiste solo nelle psicopatologie o nei disturbi psicosomatici sviluppati, ma è comunque necessario inquadrare il danno psichico in una o più categorie del DSM.</a:t>
            </a:r>
            <a:endParaRPr lang="it-IT" altLang="it-IT" sz="1400"/>
          </a:p>
          <a:p>
            <a:pPr algn="just">
              <a:buFont typeface="Calibri" pitchFamily="34" charset="0"/>
              <a:buAutoNum type="arabicPeriod"/>
            </a:pPr>
            <a:endParaRPr lang="it-IT" altLang="it-IT" sz="1400" b="1" i="1">
              <a:latin typeface="Verdana" pitchFamily="34" charset="0"/>
            </a:endParaRPr>
          </a:p>
          <a:p>
            <a:pPr algn="ctr">
              <a:buFont typeface="Arial" charset="0"/>
              <a:buNone/>
            </a:pPr>
            <a:endParaRPr lang="it-IT" altLang="it-IT" sz="1600" b="1">
              <a:latin typeface="Verdana"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egnaposto contenuto 2"/>
          <p:cNvSpPr>
            <a:spLocks noGrp="1"/>
          </p:cNvSpPr>
          <p:nvPr>
            <p:ph idx="1"/>
          </p:nvPr>
        </p:nvSpPr>
        <p:spPr>
          <a:xfrm>
            <a:off x="457200" y="188913"/>
            <a:ext cx="8229600" cy="6480175"/>
          </a:xfrm>
        </p:spPr>
        <p:txBody>
          <a:bodyPr/>
          <a:lstStyle/>
          <a:p>
            <a:pPr algn="ctr">
              <a:buFont typeface="Arial" charset="0"/>
              <a:buNone/>
            </a:pPr>
            <a:r>
              <a:rPr lang="it-IT" altLang="it-IT" sz="2000" b="1" u="sng">
                <a:latin typeface="Verdana" pitchFamily="34" charset="0"/>
              </a:rPr>
              <a:t>PROBLEMI  E  CONSIGLI (2)</a:t>
            </a:r>
            <a:endParaRPr lang="it-IT" altLang="it-IT" sz="2000" b="1">
              <a:latin typeface="Verdana" pitchFamily="34" charset="0"/>
            </a:endParaRPr>
          </a:p>
          <a:p>
            <a:pPr>
              <a:buFont typeface="Arial" charset="0"/>
              <a:buNone/>
            </a:pPr>
            <a:r>
              <a:rPr lang="it-IT" altLang="it-IT" sz="1400" b="1">
                <a:latin typeface="Verdana" pitchFamily="34" charset="0"/>
                <a:ea typeface="Verdana" pitchFamily="34" charset="0"/>
                <a:cs typeface="Verdana" pitchFamily="34" charset="0"/>
              </a:rPr>
              <a:t>7.</a:t>
            </a:r>
            <a:r>
              <a:rPr lang="it-IT" altLang="it-IT" sz="1000" b="1">
                <a:latin typeface="Verdana" pitchFamily="34" charset="0"/>
                <a:ea typeface="Verdana" pitchFamily="34" charset="0"/>
                <a:cs typeface="Verdana" pitchFamily="34" charset="0"/>
              </a:rPr>
              <a:t> </a:t>
            </a:r>
            <a:r>
              <a:rPr lang="it-IT" altLang="it-IT" sz="1400" b="1">
                <a:latin typeface="Verdana" pitchFamily="34" charset="0"/>
                <a:ea typeface="Verdana" pitchFamily="34" charset="0"/>
                <a:cs typeface="Verdana" pitchFamily="34" charset="0"/>
              </a:rPr>
              <a:t>LE CLASSI DIAGNOSTICHE DEL DSM PIU’ UTILIZZATE SONO </a:t>
            </a:r>
            <a:r>
              <a:rPr lang="it-IT" altLang="it-IT" sz="1000" b="1">
                <a:latin typeface="Verdana" pitchFamily="34" charset="0"/>
                <a:ea typeface="Verdana" pitchFamily="34" charset="0"/>
                <a:cs typeface="Verdana" pitchFamily="34" charset="0"/>
              </a:rPr>
              <a:t>:</a:t>
            </a:r>
          </a:p>
          <a:p>
            <a:pPr>
              <a:buFont typeface="Arial" charset="0"/>
              <a:buNone/>
            </a:pPr>
            <a:endParaRPr lang="it-IT" altLang="it-IT" sz="1000">
              <a:latin typeface="Verdana" pitchFamily="34" charset="0"/>
              <a:ea typeface="Verdana" pitchFamily="34" charset="0"/>
              <a:cs typeface="Verdana" pitchFamily="34" charset="0"/>
            </a:endParaRPr>
          </a:p>
          <a:p>
            <a:pPr>
              <a:buFont typeface="Arial" charset="0"/>
              <a:buNone/>
            </a:pPr>
            <a:r>
              <a:rPr lang="it-IT" altLang="it-IT" sz="1200" b="1" u="sng">
                <a:latin typeface="Verdana" pitchFamily="34" charset="0"/>
                <a:ea typeface="Verdana" pitchFamily="34" charset="0"/>
                <a:cs typeface="Verdana" pitchFamily="34" charset="0"/>
              </a:rPr>
              <a:t>DISTURBI DELL’ADATTAMENTO</a:t>
            </a:r>
            <a:r>
              <a:rPr lang="it-IT" altLang="it-IT" sz="1200" b="1">
                <a:latin typeface="Verdana" pitchFamily="34" charset="0"/>
                <a:ea typeface="Verdana" pitchFamily="34" charset="0"/>
                <a:cs typeface="Verdana" pitchFamily="34" charset="0"/>
              </a:rPr>
              <a:t> :</a:t>
            </a:r>
            <a:r>
              <a:rPr lang="it-IT" altLang="it-IT" sz="1000" b="1">
                <a:latin typeface="Verdana" pitchFamily="34" charset="0"/>
                <a:ea typeface="Verdana" pitchFamily="34" charset="0"/>
                <a:cs typeface="Verdana" pitchFamily="34" charset="0"/>
              </a:rPr>
              <a:t> </a:t>
            </a:r>
          </a:p>
          <a:p>
            <a:pPr>
              <a:buFont typeface="Arial" charset="0"/>
              <a:buNone/>
            </a:pPr>
            <a:endParaRPr lang="it-IT" altLang="it-IT" sz="1000">
              <a:latin typeface="Verdana" pitchFamily="34" charset="0"/>
              <a:ea typeface="Verdana" pitchFamily="34" charset="0"/>
              <a:cs typeface="Verdana" pitchFamily="34" charset="0"/>
            </a:endParaRPr>
          </a:p>
          <a:p>
            <a:r>
              <a:rPr lang="it-IT" altLang="it-IT" sz="1000" b="1">
                <a:latin typeface="Verdana" pitchFamily="34" charset="0"/>
                <a:ea typeface="Verdana" pitchFamily="34" charset="0"/>
                <a:cs typeface="Verdana" pitchFamily="34" charset="0"/>
              </a:rPr>
              <a:t>F43.20 Con Umore Depresso [309.0]</a:t>
            </a:r>
            <a:r>
              <a:rPr lang="it-IT" altLang="it-IT" sz="1000">
                <a:latin typeface="Verdana" pitchFamily="34" charset="0"/>
                <a:ea typeface="Verdana" pitchFamily="34" charset="0"/>
                <a:cs typeface="Verdana" pitchFamily="34" charset="0"/>
              </a:rPr>
              <a:t> Questo sottotipo dovrebbe essere usato quando le manifestazioni cliniche predominanti sono costituite da sintomi come umore depresso, facilità al pianto, o sentimenti di perdita di speranza.</a:t>
            </a:r>
          </a:p>
          <a:p>
            <a:endParaRPr lang="it-IT" altLang="it-IT" sz="1000">
              <a:latin typeface="Verdana" pitchFamily="34" charset="0"/>
              <a:ea typeface="Verdana" pitchFamily="34" charset="0"/>
              <a:cs typeface="Verdana" pitchFamily="34" charset="0"/>
            </a:endParaRPr>
          </a:p>
          <a:p>
            <a:r>
              <a:rPr lang="it-IT" altLang="it-IT" sz="1000" b="1">
                <a:latin typeface="Verdana" pitchFamily="34" charset="0"/>
                <a:ea typeface="Verdana" pitchFamily="34" charset="0"/>
                <a:cs typeface="Verdana" pitchFamily="34" charset="0"/>
              </a:rPr>
              <a:t>F43.28 Con Ansia [309.24]</a:t>
            </a:r>
            <a:r>
              <a:rPr lang="it-IT" altLang="it-IT" sz="1000">
                <a:latin typeface="Verdana" pitchFamily="34" charset="0"/>
                <a:ea typeface="Verdana" pitchFamily="34" charset="0"/>
                <a:cs typeface="Verdana" pitchFamily="34" charset="0"/>
              </a:rPr>
              <a:t> Questo sottotipo dovrebbe essere usato quando le manifestazioni cliniche predominanti sono costituite da sintomi come irritabilità, preoccupazione, o irrequietezza, oppure, nei bambini, timori di essere separati dalle figure a cui sono principalmente attaccati.</a:t>
            </a:r>
          </a:p>
          <a:p>
            <a:pPr>
              <a:buFont typeface="Arial" charset="0"/>
              <a:buNone/>
            </a:pPr>
            <a:r>
              <a:rPr lang="it-IT" altLang="it-IT" sz="1000">
                <a:latin typeface="Verdana" pitchFamily="34" charset="0"/>
                <a:ea typeface="Verdana" pitchFamily="34" charset="0"/>
                <a:cs typeface="Verdana" pitchFamily="34" charset="0"/>
              </a:rPr>
              <a:t> </a:t>
            </a:r>
          </a:p>
          <a:p>
            <a:r>
              <a:rPr lang="it-IT" altLang="it-IT" sz="1000" b="1">
                <a:latin typeface="Verdana" pitchFamily="34" charset="0"/>
                <a:ea typeface="Verdana" pitchFamily="34" charset="0"/>
                <a:cs typeface="Verdana" pitchFamily="34" charset="0"/>
              </a:rPr>
              <a:t>F43.22 Con Ansia e Umore Depresso Misti [309.28]</a:t>
            </a:r>
            <a:r>
              <a:rPr lang="it-IT" altLang="it-IT" sz="1000">
                <a:latin typeface="Verdana" pitchFamily="34" charset="0"/>
                <a:ea typeface="Verdana" pitchFamily="34" charset="0"/>
                <a:cs typeface="Verdana" pitchFamily="34" charset="0"/>
              </a:rPr>
              <a:t> Questo sottotipo dovrebbe essere usato quando la manifestazione predominante è una combinazione di depressione e di ansia.</a:t>
            </a:r>
          </a:p>
          <a:p>
            <a:r>
              <a:rPr lang="it-IT" altLang="it-IT" sz="1000">
                <a:latin typeface="Verdana" pitchFamily="34" charset="0"/>
                <a:ea typeface="Verdana" pitchFamily="34" charset="0"/>
                <a:cs typeface="Verdana" pitchFamily="34" charset="0"/>
              </a:rPr>
              <a:t> </a:t>
            </a:r>
          </a:p>
          <a:p>
            <a:r>
              <a:rPr lang="it-IT" altLang="it-IT" sz="1000" b="1">
                <a:latin typeface="Verdana" pitchFamily="34" charset="0"/>
                <a:ea typeface="Verdana" pitchFamily="34" charset="0"/>
                <a:cs typeface="Verdana" pitchFamily="34" charset="0"/>
              </a:rPr>
              <a:t>F43.9 Non Specificato [309.9]</a:t>
            </a:r>
            <a:r>
              <a:rPr lang="it-IT" altLang="it-IT" sz="1000">
                <a:latin typeface="Verdana" pitchFamily="34" charset="0"/>
                <a:ea typeface="Verdana" pitchFamily="34" charset="0"/>
                <a:cs typeface="Verdana" pitchFamily="34" charset="0"/>
              </a:rPr>
              <a:t> Questo sottotipo dovrebbe essere usato per le reazioni maladattive (per es., lamentele fisiche, ritiro sociale, o inibizione sul lavoro o a scuola) a fattori stressanti che non sono classificabili come uno dei sottotipi specifici di Disturbo dell’Adattamento.</a:t>
            </a:r>
          </a:p>
          <a:p>
            <a:pPr>
              <a:buFont typeface="Arial" charset="0"/>
              <a:buNone/>
            </a:pPr>
            <a:endParaRPr lang="it-IT" altLang="it-IT" sz="1000">
              <a:latin typeface="Verdana" pitchFamily="34" charset="0"/>
              <a:ea typeface="Verdana" pitchFamily="34" charset="0"/>
              <a:cs typeface="Verdana" pitchFamily="34" charset="0"/>
            </a:endParaRPr>
          </a:p>
          <a:p>
            <a:pPr>
              <a:buFont typeface="Arial" charset="0"/>
              <a:buNone/>
            </a:pPr>
            <a:r>
              <a:rPr lang="it-IT" altLang="it-IT" sz="1000" b="1">
                <a:latin typeface="Verdana" pitchFamily="34" charset="0"/>
                <a:ea typeface="Verdana" pitchFamily="34" charset="0"/>
                <a:cs typeface="Verdana" pitchFamily="34" charset="0"/>
              </a:rPr>
              <a:t>Acuto</a:t>
            </a:r>
            <a:r>
              <a:rPr lang="it-IT" altLang="it-IT" sz="1000">
                <a:latin typeface="Verdana" pitchFamily="34" charset="0"/>
                <a:ea typeface="Verdana" pitchFamily="34" charset="0"/>
                <a:cs typeface="Verdana" pitchFamily="34" charset="0"/>
              </a:rPr>
              <a:t> 	</a:t>
            </a:r>
            <a:r>
              <a:rPr lang="it-IT" altLang="it-IT" sz="1000" b="1">
                <a:latin typeface="Verdana" pitchFamily="34" charset="0"/>
                <a:ea typeface="Verdana" pitchFamily="34" charset="0"/>
                <a:cs typeface="Verdana" pitchFamily="34" charset="0"/>
              </a:rPr>
              <a:t>meno di 6 mesi. </a:t>
            </a:r>
          </a:p>
          <a:p>
            <a:pPr algn="just">
              <a:buFont typeface="Arial" charset="0"/>
              <a:buNone/>
            </a:pPr>
            <a:r>
              <a:rPr lang="it-IT" altLang="it-IT" sz="1000" b="1">
                <a:latin typeface="Verdana" pitchFamily="34" charset="0"/>
                <a:ea typeface="Verdana" pitchFamily="34" charset="0"/>
                <a:cs typeface="Verdana" pitchFamily="34" charset="0"/>
              </a:rPr>
              <a:t>Cronico 	Questa specificazione può essere usata per indicare il persistere dei sintomi per 6 mesi o più. Per 	definizione, i 	sintomi non possono persistere per più di 6 mesi dopo la cessazione del 	fattore stressante o delle sue 	conseguenze. La specificazione Cronico quindi è adatta 	quando la durata dell’alterazione è maggiore di 6 mesi 	in risposta ad un fattore stressante 	cronico o ad un fattore stressante che ha conseguenze protratte.</a:t>
            </a:r>
          </a:p>
          <a:p>
            <a:pPr>
              <a:buFont typeface="Arial" charset="0"/>
              <a:buNone/>
            </a:pPr>
            <a:endParaRPr lang="it-IT" altLang="it-IT" sz="1000">
              <a:latin typeface="Verdana" pitchFamily="34" charset="0"/>
              <a:ea typeface="Verdana" pitchFamily="34" charset="0"/>
              <a:cs typeface="Verdana" pitchFamily="34" charset="0"/>
            </a:endParaRPr>
          </a:p>
          <a:p>
            <a:pPr>
              <a:buFont typeface="Arial" charset="0"/>
              <a:buNone/>
            </a:pPr>
            <a:r>
              <a:rPr lang="it-IT" altLang="it-IT" sz="1200" b="1" u="sng">
                <a:latin typeface="Verdana" pitchFamily="34" charset="0"/>
                <a:ea typeface="Verdana" pitchFamily="34" charset="0"/>
                <a:cs typeface="Verdana" pitchFamily="34" charset="0"/>
              </a:rPr>
              <a:t>DISTURBI D’ANSIA :</a:t>
            </a:r>
          </a:p>
          <a:p>
            <a:pPr>
              <a:buFont typeface="Arial" charset="0"/>
              <a:buNone/>
            </a:pPr>
            <a:endParaRPr lang="it-IT" altLang="it-IT" sz="1200" u="sng">
              <a:latin typeface="Verdana" pitchFamily="34" charset="0"/>
              <a:ea typeface="Verdana" pitchFamily="34" charset="0"/>
              <a:cs typeface="Verdana" pitchFamily="34" charset="0"/>
            </a:endParaRPr>
          </a:p>
          <a:p>
            <a:r>
              <a:rPr lang="it-IT" altLang="it-IT" sz="1000">
                <a:latin typeface="Verdana" pitchFamily="34" charset="0"/>
                <a:ea typeface="Verdana" pitchFamily="34" charset="0"/>
                <a:cs typeface="Verdana" pitchFamily="34" charset="0"/>
              </a:rPr>
              <a:t>Il </a:t>
            </a:r>
            <a:r>
              <a:rPr lang="it-IT" altLang="it-IT" sz="1000" b="1">
                <a:latin typeface="Verdana" pitchFamily="34" charset="0"/>
                <a:ea typeface="Verdana" pitchFamily="34" charset="0"/>
                <a:cs typeface="Verdana" pitchFamily="34" charset="0"/>
              </a:rPr>
              <a:t>Disturbo Post-traumatico da Stress</a:t>
            </a:r>
            <a:r>
              <a:rPr lang="it-IT" altLang="it-IT" sz="1000">
                <a:latin typeface="Verdana" pitchFamily="34" charset="0"/>
                <a:ea typeface="Verdana" pitchFamily="34" charset="0"/>
                <a:cs typeface="Verdana" pitchFamily="34" charset="0"/>
              </a:rPr>
              <a:t> è caratterizzato dal rivivere un evento estremamente traumatico accompagnato da sintomi di aumento dell’arousal e da evitamento di stimoli associati al trauma.</a:t>
            </a:r>
          </a:p>
          <a:p>
            <a:r>
              <a:rPr lang="it-IT" altLang="it-IT" sz="1000">
                <a:latin typeface="Verdana" pitchFamily="34" charset="0"/>
                <a:ea typeface="Verdana" pitchFamily="34" charset="0"/>
                <a:cs typeface="Verdana" pitchFamily="34" charset="0"/>
              </a:rPr>
              <a:t>Il </a:t>
            </a:r>
            <a:r>
              <a:rPr lang="it-IT" altLang="it-IT" sz="1000" b="1">
                <a:latin typeface="Verdana" pitchFamily="34" charset="0"/>
                <a:ea typeface="Verdana" pitchFamily="34" charset="0"/>
                <a:cs typeface="Verdana" pitchFamily="34" charset="0"/>
              </a:rPr>
              <a:t>Disturbo Acuto da Stress</a:t>
            </a:r>
            <a:r>
              <a:rPr lang="it-IT" altLang="it-IT" sz="1000">
                <a:latin typeface="Verdana" pitchFamily="34" charset="0"/>
                <a:ea typeface="Verdana" pitchFamily="34" charset="0"/>
                <a:cs typeface="Verdana" pitchFamily="34" charset="0"/>
              </a:rPr>
              <a:t> è caratterizzato da sintomi simili a quelli del Disturbo Post-traumatico da Stress che si verificano immediatamente a seguito di un evento estremamente traumatico.</a:t>
            </a:r>
          </a:p>
          <a:p>
            <a:r>
              <a:rPr lang="it-IT" altLang="it-IT" sz="1000">
                <a:latin typeface="Verdana" pitchFamily="34" charset="0"/>
                <a:ea typeface="Verdana" pitchFamily="34" charset="0"/>
                <a:cs typeface="Verdana" pitchFamily="34" charset="0"/>
              </a:rPr>
              <a:t>Il </a:t>
            </a:r>
            <a:r>
              <a:rPr lang="it-IT" altLang="it-IT" sz="1000" b="1">
                <a:latin typeface="Verdana" pitchFamily="34" charset="0"/>
                <a:ea typeface="Verdana" pitchFamily="34" charset="0"/>
                <a:cs typeface="Verdana" pitchFamily="34" charset="0"/>
              </a:rPr>
              <a:t>Disturbo d’Ansia Generalizzato</a:t>
            </a:r>
            <a:r>
              <a:rPr lang="it-IT" altLang="it-IT" sz="1000">
                <a:latin typeface="Verdana" pitchFamily="34" charset="0"/>
                <a:ea typeface="Verdana" pitchFamily="34" charset="0"/>
                <a:cs typeface="Verdana" pitchFamily="34" charset="0"/>
              </a:rPr>
              <a:t> è caratterizzato da almeno 6 mesi di ansia e preoccupazione persistenti ed eccessive.</a:t>
            </a:r>
          </a:p>
          <a:p>
            <a:pPr>
              <a:buFont typeface="Arial" charset="0"/>
              <a:buNone/>
            </a:pPr>
            <a:endParaRPr lang="it-IT" altLang="it-IT" sz="1000">
              <a:latin typeface="Verdana" pitchFamily="34" charset="0"/>
              <a:ea typeface="Verdana" pitchFamily="34" charset="0"/>
              <a:cs typeface="Verdana" pitchFamily="34" charset="0"/>
            </a:endParaRPr>
          </a:p>
          <a:p>
            <a:pPr algn="just"/>
            <a:endParaRPr lang="it-IT" altLang="it-IT" sz="1000" b="1">
              <a:latin typeface="Verdana" pitchFamily="34" charset="0"/>
              <a:ea typeface="Verdana" pitchFamily="34" charset="0"/>
              <a:cs typeface="Verdan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egnaposto contenuto 2"/>
          <p:cNvSpPr>
            <a:spLocks noGrp="1"/>
          </p:cNvSpPr>
          <p:nvPr>
            <p:ph idx="1"/>
          </p:nvPr>
        </p:nvSpPr>
        <p:spPr>
          <a:xfrm>
            <a:off x="457200" y="188913"/>
            <a:ext cx="8229600" cy="6408737"/>
          </a:xfrm>
        </p:spPr>
        <p:txBody>
          <a:bodyPr/>
          <a:lstStyle/>
          <a:p>
            <a:r>
              <a:rPr lang="it-IT" altLang="it-IT" sz="1400" b="1" i="1">
                <a:latin typeface="Verdana" pitchFamily="34" charset="0"/>
                <a:ea typeface="Verdana" pitchFamily="34" charset="0"/>
                <a:cs typeface="Verdana" pitchFamily="34" charset="0"/>
              </a:rPr>
              <a:t>F 54  -</a:t>
            </a:r>
            <a:r>
              <a:rPr lang="it-IT" altLang="it-IT" sz="1400" b="1" i="1" u="sng">
                <a:latin typeface="Verdana" pitchFamily="34" charset="0"/>
                <a:ea typeface="Verdana" pitchFamily="34" charset="0"/>
                <a:cs typeface="Verdana" pitchFamily="34" charset="0"/>
              </a:rPr>
              <a:t> Fattore Psicologico Che Influenza Una Condizione Medica [316]</a:t>
            </a:r>
            <a:endParaRPr lang="it-IT" altLang="it-IT" sz="1400">
              <a:latin typeface="Verdana" pitchFamily="34" charset="0"/>
              <a:ea typeface="Verdana" pitchFamily="34" charset="0"/>
              <a:cs typeface="Verdana" pitchFamily="34" charset="0"/>
            </a:endParaRPr>
          </a:p>
          <a:p>
            <a:pPr>
              <a:buFont typeface="Arial" charset="0"/>
              <a:buNone/>
            </a:pPr>
            <a:r>
              <a:rPr lang="it-IT" altLang="it-IT" sz="1400"/>
              <a:t> </a:t>
            </a:r>
          </a:p>
          <a:p>
            <a:pPr>
              <a:buFont typeface="Arial" charset="0"/>
              <a:buNone/>
            </a:pPr>
            <a:r>
              <a:rPr lang="it-IT" altLang="it-IT" sz="1400" b="1" u="sng"/>
              <a:t>Caratteristiche diagnostiche</a:t>
            </a:r>
            <a:r>
              <a:rPr lang="it-IT" altLang="it-IT" sz="1400" b="1"/>
              <a:t> </a:t>
            </a:r>
            <a:endParaRPr lang="it-IT" altLang="it-IT" sz="1400"/>
          </a:p>
          <a:p>
            <a:pPr algn="just"/>
            <a:r>
              <a:rPr lang="it-IT" altLang="it-IT" sz="1400" b="1"/>
              <a:t>La caratteristica fondamentale dei Fattori Psicologici Che Influenzano una Condizione Medica è la presenza di uno o più fattori psicologici o comportamentali specifici che influenzano in modo negativo una condizione medica generale. Esistono diversi modi in cui questi fattori possono influenzare in modo negativo la condizione medica generale. I fattori possono influenzare il decorso della condizione medica generale (ciò si può dedurre da una stretta relazione temporale tra i fattori e lo sviluppo o l’esacerbazione della condizione medica, o la ritardata guarigione da essa). I fattori possono interferire con il trattamento della condizione medica generale. I fattori possono costituire un ulteriore rischio per la salute del soggetto (per es., eccessi alimentari protratti in un soggetto con diabete alimentare). Possono precipitare o esacerbare i sintomi di una condizione medica generale scatenando le reazioni fisiologiche correlate allo stress (per es., causando dolore precordiale in soggetti con coronaropatia, o broncospasmo in soggetti asmatici).</a:t>
            </a:r>
          </a:p>
          <a:p>
            <a:pPr algn="just"/>
            <a:r>
              <a:rPr lang="it-IT" altLang="it-IT" sz="1400" b="1"/>
              <a:t>I fattori psicologici o comportamentali che influenzano condizioni mediche generali includono disturbi in </a:t>
            </a:r>
            <a:r>
              <a:rPr lang="it-IT" altLang="it-IT" sz="1400" b="1" u="sng">
                <a:hlinkClick r:id="rId2" action="ppaction://hlinkfile"/>
              </a:rPr>
              <a:t>Asse I</a:t>
            </a:r>
            <a:r>
              <a:rPr lang="it-IT" altLang="it-IT" sz="1400" b="1"/>
              <a:t>, disturbi in </a:t>
            </a:r>
            <a:r>
              <a:rPr lang="it-IT" altLang="it-IT" sz="1400" b="1" u="sng">
                <a:hlinkClick r:id="rId3" action="ppaction://hlinkfile"/>
              </a:rPr>
              <a:t>Asse II</a:t>
            </a:r>
            <a:r>
              <a:rPr lang="it-IT" altLang="it-IT" sz="1400" b="1"/>
              <a:t>, sintomi psicologici o tratti di personalità che non soddisfano appieno i criteri per un disturbo mentale specifico, comportamenti dannosi alla salute, o reazioni fisiologiche a fattori stressanti ambientali o sociali.</a:t>
            </a:r>
          </a:p>
          <a:p>
            <a:pPr algn="just"/>
            <a:r>
              <a:rPr lang="it-IT" altLang="it-IT" sz="1400" b="1"/>
              <a:t>I fattori psicologici o comportamentali hanno potenzialmente un ruolo nel quadro clinico o nel trattamento di quasi tutte le condizioni mediche generali. Questa categoria dovrebbe essere riservata a quelle situazioni in cui i fattori psicologici hanno un effetto clinicamente significativo sul decorso o sull’esito di una condizione medica generale, oppure mettono il soggetto a rischio significativamente maggiore di un esito negativo. Deve risultare ragionevole supporre un’associazione tra i fattori psicologici e la condizione medica, sebbene spesso non sia possibile dimostrare una causalità diretta o i meccanismi alla base della relazione. I fattori psicologici e comportamentali possono influenzare il decorso di quasi tutte le principali categorie di malattie, incluse condizioni cardiovascolari, condizioni dermatologiche, condizioni endocrinologiche, condizioni gastrointestinali, condizioni neoplastiche, condizioni neurologiche, condizioni polmonari, condizioni renali, e condizioni reumatologiche.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C:\Users\robert\Desktop\Robert\perizie\perizie psicologiche\tabelle tribunale di Milano.PNG"/>
          <p:cNvPicPr>
            <a:picLocks noGrp="1" noChangeAspect="1" noChangeArrowheads="1"/>
          </p:cNvPicPr>
          <p:nvPr>
            <p:ph idx="1"/>
          </p:nvPr>
        </p:nvPicPr>
        <p:blipFill>
          <a:blip r:embed="rId2" cstate="print"/>
          <a:srcRect/>
          <a:stretch>
            <a:fillRect/>
          </a:stretch>
        </p:blipFill>
        <p:spPr>
          <a:xfrm>
            <a:off x="179388" y="260350"/>
            <a:ext cx="8856662" cy="6408738"/>
          </a:xfr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6480720"/>
          </a:xfrm>
        </p:spPr>
        <p:txBody>
          <a:bodyPr/>
          <a:lstStyle/>
          <a:p>
            <a:pPr marL="0" indent="0" algn="ctr">
              <a:buNone/>
            </a:pPr>
            <a:r>
              <a:rPr lang="it-IT" b="1" dirty="0">
                <a:latin typeface="Arial" panose="020B0604020202020204" pitchFamily="34" charset="0"/>
                <a:cs typeface="Arial" panose="020B0604020202020204" pitchFamily="34" charset="0"/>
              </a:rPr>
              <a:t>ECCEZIONE !</a:t>
            </a:r>
          </a:p>
          <a:p>
            <a:pPr marL="0" indent="0" algn="just">
              <a:buNone/>
            </a:pPr>
            <a:r>
              <a:rPr lang="it-IT" sz="2000" b="1" dirty="0">
                <a:latin typeface="Arial" panose="020B0604020202020204" pitchFamily="34" charset="0"/>
                <a:cs typeface="Arial" panose="020B0604020202020204" pitchFamily="34" charset="0"/>
              </a:rPr>
              <a:t>La Corte Costituzionale, con la sentenza n. 235 del 16 ottobre 2014, ha stabilito che i valori monetari previsti dall'art. 139 Cod. </a:t>
            </a:r>
            <a:r>
              <a:rPr lang="it-IT" sz="2000" b="1" dirty="0" err="1">
                <a:latin typeface="Arial" panose="020B0604020202020204" pitchFamily="34" charset="0"/>
                <a:cs typeface="Arial" panose="020B0604020202020204" pitchFamily="34" charset="0"/>
              </a:rPr>
              <a:t>Ass</a:t>
            </a:r>
            <a:r>
              <a:rPr lang="it-IT" sz="2000" b="1" dirty="0">
                <a:latin typeface="Arial" panose="020B0604020202020204" pitchFamily="34" charset="0"/>
                <a:cs typeface="Arial" panose="020B0604020202020204" pitchFamily="34" charset="0"/>
              </a:rPr>
              <a:t>. per la liquidazione del danno biologico - permanente e temporaneo, conseguente a </a:t>
            </a:r>
            <a:r>
              <a:rPr lang="it-IT" sz="2000" b="1" u="sng" dirty="0">
                <a:latin typeface="Arial" panose="020B0604020202020204" pitchFamily="34" charset="0"/>
                <a:cs typeface="Arial" panose="020B0604020202020204" pitchFamily="34" charset="0"/>
              </a:rPr>
              <a:t>lesioni di lieve entità</a:t>
            </a:r>
            <a:r>
              <a:rPr lang="it-IT" sz="2000" b="1" dirty="0">
                <a:latin typeface="Arial" panose="020B0604020202020204" pitchFamily="34" charset="0"/>
                <a:cs typeface="Arial" panose="020B0604020202020204" pitchFamily="34" charset="0"/>
              </a:rPr>
              <a:t> (fino al 9%) derivanti da </a:t>
            </a:r>
            <a:r>
              <a:rPr lang="it-IT" sz="2000" b="1" u="sng" dirty="0">
                <a:latin typeface="Arial" panose="020B0604020202020204" pitchFamily="34" charset="0"/>
                <a:cs typeface="Arial" panose="020B0604020202020204" pitchFamily="34" charset="0"/>
              </a:rPr>
              <a:t>incidenti stradali</a:t>
            </a:r>
            <a:r>
              <a:rPr lang="it-IT" sz="2000" b="1" dirty="0">
                <a:latin typeface="Arial" panose="020B0604020202020204" pitchFamily="34" charset="0"/>
                <a:cs typeface="Arial" panose="020B0604020202020204" pitchFamily="34" charset="0"/>
              </a:rPr>
              <a:t> - non sono in contrasto né con la Costituzione italiana né con i precetti della normativa europea, perché :</a:t>
            </a:r>
          </a:p>
          <a:p>
            <a:pPr algn="just"/>
            <a:r>
              <a:rPr lang="it-IT" sz="2000" b="1" dirty="0">
                <a:latin typeface="Arial" panose="020B0604020202020204" pitchFamily="34" charset="0"/>
                <a:cs typeface="Arial" panose="020B0604020202020204" pitchFamily="34" charset="0"/>
              </a:rPr>
              <a:t>la tutela risarcitoria dei danneggiati da sinistro stradale è più incisiva e sicura (l’Assicurazione è garante)</a:t>
            </a:r>
          </a:p>
          <a:p>
            <a:pPr algn="just"/>
            <a:r>
              <a:rPr lang="it-IT" sz="2000" b="1" dirty="0">
                <a:latin typeface="Arial" panose="020B0604020202020204" pitchFamily="34" charset="0"/>
                <a:cs typeface="Arial" panose="020B0604020202020204" pitchFamily="34" charset="0"/>
              </a:rPr>
              <a:t>è consentito al giudice di aumentare fino ad un quinto l’importo liquidabile ai sensi del precedente comma 1, con «equo e motivato apprezzamento», appunto, «delle condizioni soggettive del danneggiato»”</a:t>
            </a:r>
          </a:p>
          <a:p>
            <a:pPr algn="just"/>
            <a:r>
              <a:rPr lang="it-IT" sz="2000" b="1" dirty="0">
                <a:latin typeface="Arial" panose="020B0604020202020204" pitchFamily="34" charset="0"/>
                <a:cs typeface="Arial" panose="020B0604020202020204" pitchFamily="34" charset="0"/>
              </a:rPr>
              <a:t>l’interesse risarcitorio particolare del danneggiato deve comunque misurarsi con quello, generale e sociale, degli assicurati ad avere un livello accettabile e sostenibile dei premi assicurativi</a:t>
            </a:r>
          </a:p>
        </p:txBody>
      </p:sp>
    </p:spTree>
    <p:extLst>
      <p:ext uri="{BB962C8B-B14F-4D97-AF65-F5344CB8AC3E}">
        <p14:creationId xmlns:p14="http://schemas.microsoft.com/office/powerpoint/2010/main" val="7179161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6264696"/>
          </a:xfrm>
        </p:spPr>
        <p:txBody>
          <a:bodyPr/>
          <a:lstStyle/>
          <a:p>
            <a:pPr marL="0" indent="0">
              <a:buNone/>
            </a:pPr>
            <a:r>
              <a:rPr lang="it-IT" sz="3000" b="1" dirty="0">
                <a:latin typeface="Arial" panose="020B0604020202020204" pitchFamily="34" charset="0"/>
                <a:cs typeface="Arial" panose="020B0604020202020204" pitchFamily="34" charset="0"/>
              </a:rPr>
              <a:t>Afferma la Corte Costituzionale che l’art. 32 del </a:t>
            </a:r>
            <a:r>
              <a:rPr lang="it-IT" sz="3000" b="1" dirty="0" err="1">
                <a:latin typeface="Arial" panose="020B0604020202020204" pitchFamily="34" charset="0"/>
                <a:cs typeface="Arial" panose="020B0604020202020204" pitchFamily="34" charset="0"/>
              </a:rPr>
              <a:t>d.l.</a:t>
            </a:r>
            <a:r>
              <a:rPr lang="it-IT" sz="3000" b="1" dirty="0">
                <a:latin typeface="Arial" panose="020B0604020202020204" pitchFamily="34" charset="0"/>
                <a:cs typeface="Arial" panose="020B0604020202020204" pitchFamily="34" charset="0"/>
              </a:rPr>
              <a:t> 24 gennaio 2012: “In ogni caso, le </a:t>
            </a:r>
            <a:r>
              <a:rPr lang="it-IT" sz="3000" b="1" u="sng" dirty="0">
                <a:latin typeface="Arial" panose="020B0604020202020204" pitchFamily="34" charset="0"/>
                <a:cs typeface="Arial" panose="020B0604020202020204" pitchFamily="34" charset="0"/>
              </a:rPr>
              <a:t>lesioni di lieve entità</a:t>
            </a:r>
            <a:r>
              <a:rPr lang="it-IT" sz="3000" b="1" dirty="0">
                <a:latin typeface="Arial" panose="020B0604020202020204" pitchFamily="34" charset="0"/>
                <a:cs typeface="Arial" panose="020B0604020202020204" pitchFamily="34" charset="0"/>
              </a:rPr>
              <a:t>, che non siano suscettibili di accertamento clinico strumentale obiettivo, </a:t>
            </a:r>
            <a:r>
              <a:rPr lang="it-IT" sz="3000" b="1" u="sng" dirty="0">
                <a:latin typeface="Arial" panose="020B0604020202020204" pitchFamily="34" charset="0"/>
                <a:cs typeface="Arial" panose="020B0604020202020204" pitchFamily="34" charset="0"/>
              </a:rPr>
              <a:t>non potranno dar luogo a risarcimento per danno biologico permanente</a:t>
            </a:r>
            <a:r>
              <a:rPr lang="it-IT" sz="3000" b="1" dirty="0">
                <a:latin typeface="Arial" panose="020B0604020202020204" pitchFamily="34" charset="0"/>
                <a:cs typeface="Arial" panose="020B0604020202020204" pitchFamily="34" charset="0"/>
              </a:rPr>
              <a:t>”»; ed ha ulteriormente aggiunto che «Il danno alla persona per lesioni di lieve entità di cui all’articolo 139 Cod. </a:t>
            </a:r>
            <a:r>
              <a:rPr lang="it-IT" sz="3000" b="1" dirty="0" err="1">
                <a:latin typeface="Arial" panose="020B0604020202020204" pitchFamily="34" charset="0"/>
                <a:cs typeface="Arial" panose="020B0604020202020204" pitchFamily="34" charset="0"/>
              </a:rPr>
              <a:t>Ass</a:t>
            </a:r>
            <a:r>
              <a:rPr lang="it-IT" sz="3000" b="1" dirty="0">
                <a:latin typeface="Arial" panose="020B0604020202020204" pitchFamily="34" charset="0"/>
                <a:cs typeface="Arial" panose="020B0604020202020204" pitchFamily="34" charset="0"/>
              </a:rPr>
              <a:t>. […], è risarcito </a:t>
            </a:r>
            <a:r>
              <a:rPr lang="it-IT" sz="3000" b="1" u="sng" dirty="0">
                <a:latin typeface="Arial" panose="020B0604020202020204" pitchFamily="34" charset="0"/>
                <a:cs typeface="Arial" panose="020B0604020202020204" pitchFamily="34" charset="0"/>
              </a:rPr>
              <a:t>solo a seguito di riscontro medico legale da cui risulti visivamente o strumentalmente accertata l’esistenza della lesione</a:t>
            </a:r>
            <a:r>
              <a:rPr lang="it-IT" sz="3000"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713803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egnaposto contenuto 2"/>
          <p:cNvSpPr>
            <a:spLocks noGrp="1"/>
          </p:cNvSpPr>
          <p:nvPr>
            <p:ph idx="1"/>
          </p:nvPr>
        </p:nvSpPr>
        <p:spPr>
          <a:xfrm>
            <a:off x="457200" y="260350"/>
            <a:ext cx="8229600" cy="6337300"/>
          </a:xfrm>
        </p:spPr>
        <p:txBody>
          <a:bodyPr/>
          <a:lstStyle/>
          <a:p>
            <a:pPr algn="ctr">
              <a:buFont typeface="Arial" charset="0"/>
              <a:buNone/>
            </a:pPr>
            <a:endParaRPr lang="it-IT" altLang="it-IT" sz="1400" b="1">
              <a:latin typeface="Verdana" pitchFamily="34" charset="0"/>
            </a:endParaRPr>
          </a:p>
          <a:p>
            <a:pPr algn="ctr">
              <a:buFont typeface="Arial" charset="0"/>
              <a:buNone/>
            </a:pPr>
            <a:endParaRPr lang="it-IT" altLang="it-IT" sz="1400" b="1">
              <a:latin typeface="Verdana" pitchFamily="34" charset="0"/>
            </a:endParaRPr>
          </a:p>
          <a:p>
            <a:pPr algn="ctr">
              <a:buFont typeface="Arial" charset="0"/>
              <a:buNone/>
            </a:pPr>
            <a:endParaRPr lang="it-IT" altLang="it-IT" sz="1400" b="1">
              <a:latin typeface="Verdana" pitchFamily="34" charset="0"/>
            </a:endParaRPr>
          </a:p>
          <a:p>
            <a:pPr algn="ctr">
              <a:buFont typeface="Arial" charset="0"/>
              <a:buNone/>
            </a:pPr>
            <a:endParaRPr lang="it-IT" altLang="it-IT" sz="1400" b="1">
              <a:latin typeface="Verdana" pitchFamily="34" charset="0"/>
            </a:endParaRPr>
          </a:p>
          <a:p>
            <a:pPr algn="ctr">
              <a:buFont typeface="Arial" charset="0"/>
              <a:buNone/>
            </a:pPr>
            <a:endParaRPr lang="it-IT" altLang="it-IT" sz="1400" b="1">
              <a:latin typeface="Verdana" pitchFamily="34" charset="0"/>
            </a:endParaRPr>
          </a:p>
          <a:p>
            <a:pPr algn="ctr">
              <a:buFont typeface="Arial" charset="0"/>
              <a:buNone/>
            </a:pPr>
            <a:r>
              <a:rPr lang="it-IT" altLang="it-IT" sz="2400" b="1">
                <a:latin typeface="Verdana" pitchFamily="34" charset="0"/>
              </a:rPr>
              <a:t>Ore 22.00 – 23.00 : </a:t>
            </a:r>
            <a:br>
              <a:rPr lang="it-IT" altLang="it-IT" sz="2400" b="1">
                <a:latin typeface="Verdana" pitchFamily="34" charset="0"/>
              </a:rPr>
            </a:br>
            <a:r>
              <a:rPr lang="it-IT" altLang="it-IT" sz="2400" b="1">
                <a:latin typeface="Verdana" pitchFamily="34" charset="0"/>
              </a:rPr>
              <a:t>  </a:t>
            </a:r>
            <a:br>
              <a:rPr lang="it-IT" altLang="it-IT" sz="2400" b="1">
                <a:latin typeface="Verdana" pitchFamily="34" charset="0"/>
              </a:rPr>
            </a:br>
            <a:endParaRPr lang="it-IT" altLang="it-IT" sz="2400" b="1">
              <a:latin typeface="Verdana" pitchFamily="34" charset="0"/>
            </a:endParaRPr>
          </a:p>
          <a:p>
            <a:pPr algn="ctr">
              <a:buFont typeface="Arial" charset="0"/>
              <a:buNone/>
            </a:pPr>
            <a:r>
              <a:rPr lang="it-IT" altLang="it-IT" sz="2400" b="1">
                <a:latin typeface="Verdana" pitchFamily="34" charset="0"/>
              </a:rPr>
              <a:t>PROGETTARE PROGETTI DI INTERVENTO</a:t>
            </a:r>
          </a:p>
          <a:p>
            <a:pPr algn="ctr">
              <a:buFont typeface="Arial" charset="0"/>
              <a:buNone/>
            </a:pPr>
            <a:endParaRPr lang="it-IT" altLang="it-IT" sz="2400">
              <a:latin typeface="Verdana" pitchFamily="34" charset="0"/>
              <a:ea typeface="Verdana" pitchFamily="34" charset="0"/>
              <a:cs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contenuto 2"/>
          <p:cNvSpPr>
            <a:spLocks noGrp="1"/>
          </p:cNvSpPr>
          <p:nvPr>
            <p:ph idx="1"/>
          </p:nvPr>
        </p:nvSpPr>
        <p:spPr>
          <a:xfrm>
            <a:off x="457200" y="333375"/>
            <a:ext cx="8229600" cy="6335713"/>
          </a:xfrm>
        </p:spPr>
        <p:txBody>
          <a:bodyPr/>
          <a:lstStyle/>
          <a:p>
            <a:r>
              <a:rPr lang="it-IT" sz="1600" dirty="0"/>
              <a:t>Il danno psichico è quasi sempre una componente del cosiddetto </a:t>
            </a:r>
            <a:r>
              <a:rPr lang="it-IT" sz="1600" b="1" dirty="0"/>
              <a:t>“danno biologico”</a:t>
            </a:r>
            <a:r>
              <a:rPr lang="it-IT" sz="1600" dirty="0"/>
              <a:t> e, in base al nostro ordinamento giuridico, può essere risarcito su richiesta del danneggiato, seppure a determinate condizioni.</a:t>
            </a:r>
          </a:p>
          <a:p>
            <a:r>
              <a:rPr lang="it-IT" sz="1600" dirty="0"/>
              <a:t>La possibilità di risarcire un danno alla salute psichica in sede giudiziaria è un’acquisizione in parte recente, e </a:t>
            </a:r>
            <a:r>
              <a:rPr lang="it-IT" sz="1600" b="1" dirty="0"/>
              <a:t>la stessa giurisprudenza della Cassazione è oscillante nella definizione delle categorie nelle quali inquadrare il danno non patrimoniale</a:t>
            </a:r>
            <a:r>
              <a:rPr lang="it-IT" sz="1600" dirty="0"/>
              <a:t>.</a:t>
            </a:r>
          </a:p>
          <a:p>
            <a:r>
              <a:rPr lang="it-IT" sz="1600" dirty="0"/>
              <a:t>Per fare un esempio di tali incertezze, il cosiddetto </a:t>
            </a:r>
            <a:r>
              <a:rPr lang="it-IT" sz="1600" b="1" dirty="0"/>
              <a:t>“danno esistenziale”</a:t>
            </a:r>
            <a:r>
              <a:rPr lang="it-IT" sz="1600" dirty="0"/>
              <a:t> che era stato statuito come categoria autonoma di danno è stato recentemente riassorbito dalla “lesione dell’integrità psicofisica” e dalla “limitazione di potenzialità”.</a:t>
            </a:r>
          </a:p>
          <a:p>
            <a:r>
              <a:rPr lang="it-IT" sz="1600" dirty="0"/>
              <a:t>Dal punto di vista nostro (ovvero del perito e dello psicologo esperto in materia) tali incertezze sono evidentemente e necessariamente motivate dal fatto che </a:t>
            </a:r>
            <a:r>
              <a:rPr lang="it-IT" sz="1600" b="1" dirty="0"/>
              <a:t>la persona è un’entità biologica e sociale complessa</a:t>
            </a:r>
            <a:r>
              <a:rPr lang="it-IT" sz="1600" dirty="0"/>
              <a:t> e che quindi un trauma o una lesione dell’integrità psicofisica si può manifestare (a seconda del corredo genetico, della personalità, della biografia, della situazione relazionale ed esistenziale, ecc.) </a:t>
            </a:r>
            <a:r>
              <a:rPr lang="it-IT" sz="1600" b="1" dirty="0"/>
              <a:t>nelle forme e modalità più diverse a seconda del particolare individuo che subisce il trauma</a:t>
            </a:r>
            <a:r>
              <a:rPr lang="it-IT" sz="1600" dirty="0"/>
              <a:t>.</a:t>
            </a:r>
          </a:p>
          <a:p>
            <a:r>
              <a:rPr lang="it-IT" sz="1600" dirty="0"/>
              <a:t>Per essere ancora più chiari, compito dello specialista peritale </a:t>
            </a:r>
            <a:r>
              <a:rPr lang="it-IT" sz="1600" b="1" dirty="0"/>
              <a:t>non</a:t>
            </a:r>
            <a:r>
              <a:rPr lang="it-IT" sz="1600" dirty="0"/>
              <a:t> è quello di limitarsi a categorizzare la tipologia del danno, ma quello di ripercorrere e descrivere in maniera scientificamente trasparente e comprensibile per il Giudicante il grado e l’entità di compromissione che </a:t>
            </a:r>
            <a:r>
              <a:rPr lang="it-IT" sz="1600" b="1" dirty="0"/>
              <a:t>quel particolare trauma ha prodotto in quella particolare persona attraverso quei particolari meccanismi</a:t>
            </a:r>
            <a:r>
              <a:rPr lang="it-IT" sz="1600" dirty="0"/>
              <a:t>.</a:t>
            </a:r>
            <a:br>
              <a:rPr lang="it-IT" sz="1600" dirty="0"/>
            </a:br>
            <a:r>
              <a:rPr lang="it-IT" sz="1600" dirty="0"/>
              <a:t>Che poi la compromissione sia rappresentata da una vera e propria psicopatologia “classica” o da altre conseguenze riconducibili al concetto di “lesione dell’integrità” o di “limitazione delle potenzialità” può essere rilevante a livello formale, ma non deve essere vincolante a livello sostanziale.</a:t>
            </a:r>
            <a:br>
              <a:rPr lang="it-IT" sz="1600" dirty="0"/>
            </a:br>
            <a:br>
              <a:rPr lang="it-IT" sz="1600" dirty="0"/>
            </a:br>
            <a:br>
              <a:rPr lang="it-IT" sz="1600" dirty="0"/>
            </a:br>
            <a:br>
              <a:rPr lang="it-IT" sz="1600" dirty="0"/>
            </a:br>
            <a:endParaRPr lang="it-IT" altLang="it-IT" sz="1600" b="1" u="sng" dirty="0">
              <a:latin typeface="Verdana"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egnaposto contenuto 2"/>
          <p:cNvSpPr>
            <a:spLocks noGrp="1"/>
          </p:cNvSpPr>
          <p:nvPr>
            <p:ph idx="1"/>
          </p:nvPr>
        </p:nvSpPr>
        <p:spPr>
          <a:xfrm>
            <a:off x="457200" y="188913"/>
            <a:ext cx="8229600" cy="6408737"/>
          </a:xfrm>
        </p:spPr>
        <p:txBody>
          <a:bodyPr/>
          <a:lstStyle/>
          <a:p>
            <a:pPr algn="ctr">
              <a:buFont typeface="Arial" charset="0"/>
              <a:buNone/>
            </a:pPr>
            <a:r>
              <a:rPr lang="it-IT" altLang="it-IT" sz="1800" b="1" i="1" u="sng" dirty="0">
                <a:latin typeface="Verdana" pitchFamily="34" charset="0"/>
                <a:ea typeface="Verdana" pitchFamily="34" charset="0"/>
                <a:cs typeface="Verdana" pitchFamily="34" charset="0"/>
              </a:rPr>
              <a:t>SIMULAZIONE</a:t>
            </a:r>
            <a:endParaRPr lang="it-IT" altLang="it-IT" sz="1800" dirty="0">
              <a:latin typeface="Verdana" pitchFamily="34" charset="0"/>
              <a:ea typeface="Verdana" pitchFamily="34" charset="0"/>
              <a:cs typeface="Verdana" pitchFamily="34" charset="0"/>
            </a:endParaRPr>
          </a:p>
          <a:p>
            <a:pPr>
              <a:buFont typeface="Arial" charset="0"/>
              <a:buNone/>
            </a:pPr>
            <a:r>
              <a:rPr lang="it-IT" altLang="it-IT" sz="1200" b="1" i="1" u="sng" dirty="0">
                <a:latin typeface="Verdana" pitchFamily="34" charset="0"/>
                <a:ea typeface="Verdana" pitchFamily="34" charset="0"/>
                <a:cs typeface="Verdana" pitchFamily="34" charset="0"/>
              </a:rPr>
              <a:t> </a:t>
            </a:r>
            <a:endParaRPr lang="it-IT" altLang="it-IT" sz="1200" dirty="0">
              <a:latin typeface="Verdana" pitchFamily="34" charset="0"/>
              <a:ea typeface="Verdana" pitchFamily="34" charset="0"/>
              <a:cs typeface="Verdana" pitchFamily="34" charset="0"/>
            </a:endParaRPr>
          </a:p>
          <a:p>
            <a:pPr>
              <a:buFont typeface="Arial" charset="0"/>
              <a:buNone/>
            </a:pPr>
            <a:r>
              <a:rPr lang="it-IT" altLang="it-IT" sz="1200" b="1" i="1" dirty="0">
                <a:latin typeface="Verdana" pitchFamily="34" charset="0"/>
                <a:ea typeface="Verdana" pitchFamily="34" charset="0"/>
                <a:cs typeface="Verdana" pitchFamily="34" charset="0"/>
              </a:rPr>
              <a:t> </a:t>
            </a:r>
            <a:r>
              <a:rPr lang="it-IT" altLang="it-IT" sz="1200" b="1" dirty="0">
                <a:latin typeface="Verdana" pitchFamily="34" charset="0"/>
                <a:ea typeface="Verdana" pitchFamily="34" charset="0"/>
                <a:cs typeface="Verdana" pitchFamily="34" charset="0"/>
              </a:rPr>
              <a:t> </a:t>
            </a:r>
            <a:endParaRPr lang="it-IT" altLang="it-IT" sz="1200" dirty="0">
              <a:latin typeface="Verdana" pitchFamily="34" charset="0"/>
              <a:ea typeface="Verdana" pitchFamily="34" charset="0"/>
              <a:cs typeface="Verdana" pitchFamily="34" charset="0"/>
            </a:endParaRPr>
          </a:p>
          <a:p>
            <a:pPr>
              <a:buFont typeface="Arial" charset="0"/>
              <a:buNone/>
            </a:pPr>
            <a:r>
              <a:rPr lang="it-IT" altLang="it-IT" sz="1400" b="1" dirty="0">
                <a:latin typeface="Verdana" pitchFamily="34" charset="0"/>
                <a:ea typeface="Verdana" pitchFamily="34" charset="0"/>
                <a:cs typeface="Verdana" pitchFamily="34" charset="0"/>
              </a:rPr>
              <a:t>	</a:t>
            </a:r>
            <a:r>
              <a:rPr lang="it-IT" altLang="it-IT" sz="1600" b="1" dirty="0">
                <a:latin typeface="Verdana" pitchFamily="34" charset="0"/>
                <a:ea typeface="Verdana" pitchFamily="34" charset="0"/>
                <a:cs typeface="Verdana" pitchFamily="34" charset="0"/>
              </a:rPr>
              <a:t>TEMPO DISPONIBILE </a:t>
            </a:r>
            <a:r>
              <a:rPr lang="it-IT" altLang="it-IT" sz="1600" b="1">
                <a:latin typeface="Verdana" pitchFamily="34" charset="0"/>
                <a:ea typeface="Verdana" pitchFamily="34" charset="0"/>
                <a:cs typeface="Verdana" pitchFamily="34" charset="0"/>
              </a:rPr>
              <a:t>: 40 </a:t>
            </a:r>
            <a:r>
              <a:rPr lang="it-IT" altLang="it-IT" sz="1600" b="1" dirty="0">
                <a:latin typeface="Verdana" pitchFamily="34" charset="0"/>
                <a:ea typeface="Verdana" pitchFamily="34" charset="0"/>
                <a:cs typeface="Verdana" pitchFamily="34" charset="0"/>
              </a:rPr>
              <a:t>minuti</a:t>
            </a:r>
            <a:endParaRPr lang="it-IT" altLang="it-IT" sz="1600" dirty="0">
              <a:latin typeface="Verdana" pitchFamily="34" charset="0"/>
              <a:ea typeface="Verdana" pitchFamily="34" charset="0"/>
              <a:cs typeface="Verdana" pitchFamily="34" charset="0"/>
            </a:endParaRPr>
          </a:p>
          <a:p>
            <a:pPr>
              <a:buFont typeface="Arial" charset="0"/>
              <a:buNone/>
            </a:pPr>
            <a:r>
              <a:rPr lang="it-IT" altLang="it-IT" sz="1200" b="1" dirty="0">
                <a:latin typeface="Verdana" pitchFamily="34" charset="0"/>
                <a:ea typeface="Verdana" pitchFamily="34" charset="0"/>
                <a:cs typeface="Verdana" pitchFamily="34" charset="0"/>
              </a:rPr>
              <a:t> </a:t>
            </a:r>
            <a:endParaRPr lang="it-IT" altLang="it-IT" sz="1200" dirty="0">
              <a:latin typeface="Verdana" pitchFamily="34" charset="0"/>
              <a:ea typeface="Verdana" pitchFamily="34" charset="0"/>
              <a:cs typeface="Verdana" pitchFamily="34" charset="0"/>
            </a:endParaRPr>
          </a:p>
          <a:p>
            <a:pPr>
              <a:buFont typeface="Arial" charset="0"/>
              <a:buNone/>
            </a:pPr>
            <a:r>
              <a:rPr lang="it-IT" altLang="it-IT" sz="1400" b="1" dirty="0">
                <a:latin typeface="Verdana" pitchFamily="34" charset="0"/>
                <a:ea typeface="Verdana" pitchFamily="34" charset="0"/>
                <a:cs typeface="Verdana" pitchFamily="34" charset="0"/>
              </a:rPr>
              <a:t>	</a:t>
            </a:r>
            <a:r>
              <a:rPr lang="it-IT" altLang="it-IT" sz="1600" b="1" dirty="0">
                <a:latin typeface="Verdana" pitchFamily="34" charset="0"/>
                <a:ea typeface="Verdana" pitchFamily="34" charset="0"/>
                <a:cs typeface="Verdana" pitchFamily="34" charset="0"/>
              </a:rPr>
              <a:t>I PARTECIPANTI SI SUDDIVIDONO IN 2 GRUPPI E SCELGONO UNA/UN PORTAVOCE</a:t>
            </a:r>
            <a:endParaRPr lang="it-IT" altLang="it-IT" sz="1600" dirty="0">
              <a:latin typeface="Verdana" pitchFamily="34" charset="0"/>
              <a:ea typeface="Verdana" pitchFamily="34" charset="0"/>
              <a:cs typeface="Verdana" pitchFamily="34" charset="0"/>
            </a:endParaRPr>
          </a:p>
          <a:p>
            <a:pPr>
              <a:buFont typeface="Arial" charset="0"/>
              <a:buNone/>
            </a:pPr>
            <a:r>
              <a:rPr lang="it-IT" altLang="it-IT" sz="1200" b="1" i="1" dirty="0">
                <a:latin typeface="Verdana" pitchFamily="34" charset="0"/>
                <a:ea typeface="Verdana" pitchFamily="34" charset="0"/>
                <a:cs typeface="Verdana" pitchFamily="34" charset="0"/>
              </a:rPr>
              <a:t> </a:t>
            </a:r>
            <a:endParaRPr lang="it-IT" altLang="it-IT" sz="1200" dirty="0">
              <a:latin typeface="Verdana" pitchFamily="34" charset="0"/>
              <a:ea typeface="Verdana" pitchFamily="34" charset="0"/>
              <a:cs typeface="Verdana" pitchFamily="34" charset="0"/>
            </a:endParaRPr>
          </a:p>
          <a:p>
            <a:pPr>
              <a:buFont typeface="Arial" charset="0"/>
              <a:buNone/>
            </a:pPr>
            <a:r>
              <a:rPr lang="it-IT" altLang="it-IT" sz="1200" dirty="0">
                <a:latin typeface="Verdana" pitchFamily="34" charset="0"/>
                <a:ea typeface="Verdana" pitchFamily="34" charset="0"/>
                <a:cs typeface="Verdana" pitchFamily="34" charset="0"/>
              </a:rPr>
              <a:t> </a:t>
            </a:r>
          </a:p>
          <a:p>
            <a:pPr>
              <a:buFont typeface="Arial" charset="0"/>
              <a:buNone/>
            </a:pPr>
            <a:r>
              <a:rPr lang="it-IT" altLang="it-IT" sz="1200" dirty="0">
                <a:latin typeface="Verdana" pitchFamily="34" charset="0"/>
                <a:ea typeface="Verdana" pitchFamily="34" charset="0"/>
                <a:cs typeface="Verdana" pitchFamily="34" charset="0"/>
              </a:rPr>
              <a:t> </a:t>
            </a:r>
            <a:r>
              <a:rPr lang="it-IT" altLang="it-IT" sz="1400" dirty="0">
                <a:latin typeface="Verdana" pitchFamily="34" charset="0"/>
                <a:ea typeface="Verdana" pitchFamily="34" charset="0"/>
                <a:cs typeface="Verdana" pitchFamily="34" charset="0"/>
              </a:rPr>
              <a:t>     </a:t>
            </a:r>
            <a:r>
              <a:rPr lang="it-IT" altLang="it-IT" sz="1400" b="1" dirty="0">
                <a:latin typeface="Verdana" pitchFamily="34" charset="0"/>
                <a:ea typeface="Verdana" pitchFamily="34" charset="0"/>
                <a:cs typeface="Verdana" pitchFamily="34" charset="0"/>
              </a:rPr>
              <a:t>SI RIVOLGE A NOI UN AVVOCATO, LA CUI CLIENTE AFFERMA DI SUBIRE GRAVI COMPORTAMENTI DI MOBBING SUL POSTO DI LAVORO.</a:t>
            </a:r>
            <a:endParaRPr lang="it-IT" altLang="it-IT" sz="1400" dirty="0">
              <a:latin typeface="Verdana" pitchFamily="34" charset="0"/>
              <a:ea typeface="Verdana" pitchFamily="34" charset="0"/>
              <a:cs typeface="Verdana" pitchFamily="34" charset="0"/>
            </a:endParaRPr>
          </a:p>
          <a:p>
            <a:pPr>
              <a:buFont typeface="Arial" charset="0"/>
              <a:buNone/>
            </a:pPr>
            <a:r>
              <a:rPr lang="it-IT" altLang="it-IT" sz="1400" b="1" dirty="0">
                <a:latin typeface="Verdana" pitchFamily="34" charset="0"/>
                <a:ea typeface="Verdana" pitchFamily="34" charset="0"/>
                <a:cs typeface="Verdana" pitchFamily="34" charset="0"/>
              </a:rPr>
              <a:t> </a:t>
            </a:r>
            <a:endParaRPr lang="it-IT" altLang="it-IT" sz="1400" dirty="0">
              <a:latin typeface="Verdana" pitchFamily="34" charset="0"/>
              <a:ea typeface="Verdana" pitchFamily="34" charset="0"/>
              <a:cs typeface="Verdana" pitchFamily="34" charset="0"/>
            </a:endParaRPr>
          </a:p>
          <a:p>
            <a:pPr>
              <a:buFont typeface="Arial" charset="0"/>
              <a:buNone/>
            </a:pPr>
            <a:r>
              <a:rPr lang="it-IT" altLang="it-IT" sz="1400" b="1" dirty="0">
                <a:latin typeface="Verdana" pitchFamily="34" charset="0"/>
                <a:ea typeface="Verdana" pitchFamily="34" charset="0"/>
                <a:cs typeface="Verdana" pitchFamily="34" charset="0"/>
              </a:rPr>
              <a:t>      L’AVVOCATO CI CHIEDE UN PARERE PRO VERITATE ED UNA QUANTIFICAZIONE DEL DANNO BIOLOGICO PSICHICO ED ESISTENZIALE SUBITO DALLA SUA CLIENTE.</a:t>
            </a:r>
            <a:endParaRPr lang="it-IT" altLang="it-IT" sz="1400" dirty="0">
              <a:latin typeface="Verdana" pitchFamily="34" charset="0"/>
              <a:ea typeface="Verdana" pitchFamily="34" charset="0"/>
              <a:cs typeface="Verdana" pitchFamily="34" charset="0"/>
            </a:endParaRPr>
          </a:p>
          <a:p>
            <a:pPr>
              <a:buFont typeface="Arial" charset="0"/>
              <a:buNone/>
            </a:pPr>
            <a:r>
              <a:rPr lang="it-IT" altLang="it-IT" sz="1400" b="1" dirty="0">
                <a:latin typeface="Verdana" pitchFamily="34" charset="0"/>
                <a:ea typeface="Verdana" pitchFamily="34" charset="0"/>
                <a:cs typeface="Verdana" pitchFamily="34" charset="0"/>
              </a:rPr>
              <a:t> </a:t>
            </a:r>
            <a:endParaRPr lang="it-IT" altLang="it-IT" sz="1400" dirty="0">
              <a:latin typeface="Verdana" pitchFamily="34" charset="0"/>
              <a:ea typeface="Verdana" pitchFamily="34" charset="0"/>
              <a:cs typeface="Verdana" pitchFamily="34" charset="0"/>
            </a:endParaRPr>
          </a:p>
          <a:p>
            <a:pPr>
              <a:buFont typeface="Arial" charset="0"/>
              <a:buNone/>
            </a:pPr>
            <a:r>
              <a:rPr lang="it-IT" altLang="it-IT" sz="1400" b="1" dirty="0">
                <a:latin typeface="Verdana" pitchFamily="34" charset="0"/>
                <a:ea typeface="Verdana" pitchFamily="34" charset="0"/>
                <a:cs typeface="Verdana" pitchFamily="34" charset="0"/>
              </a:rPr>
              <a:t>  </a:t>
            </a:r>
            <a:endParaRPr lang="it-IT" altLang="it-IT" sz="1400" dirty="0">
              <a:latin typeface="Verdana" pitchFamily="34" charset="0"/>
              <a:ea typeface="Verdana" pitchFamily="34" charset="0"/>
              <a:cs typeface="Verdana" pitchFamily="34" charset="0"/>
            </a:endParaRPr>
          </a:p>
          <a:p>
            <a:pPr>
              <a:buFont typeface="Calibri" pitchFamily="34" charset="0"/>
              <a:buAutoNum type="arabicPeriod"/>
            </a:pPr>
            <a:r>
              <a:rPr lang="it-IT" altLang="it-IT" sz="1400" b="1" dirty="0">
                <a:latin typeface="Verdana" pitchFamily="34" charset="0"/>
                <a:ea typeface="Verdana" pitchFamily="34" charset="0"/>
                <a:cs typeface="Verdana" pitchFamily="34" charset="0"/>
              </a:rPr>
              <a:t>QUALI STRUMENTI E PROCEDURE PENSATE DI UTILIZZARE PER ARRIVARE AD UNA DIAGNOSI ED AD UNA QUANTIFICAZIONE DEL DANNO ?</a:t>
            </a:r>
          </a:p>
          <a:p>
            <a:pPr>
              <a:buFont typeface="Arial" charset="0"/>
              <a:buNone/>
            </a:pPr>
            <a:r>
              <a:rPr lang="it-IT" altLang="it-IT" sz="1400" b="1" dirty="0">
                <a:latin typeface="Verdana" pitchFamily="34" charset="0"/>
                <a:ea typeface="Verdana" pitchFamily="34" charset="0"/>
                <a:cs typeface="Verdana" pitchFamily="34" charset="0"/>
              </a:rPr>
              <a:t> </a:t>
            </a:r>
            <a:endParaRPr lang="it-IT" altLang="it-IT" sz="1400" dirty="0">
              <a:latin typeface="Verdana" pitchFamily="34" charset="0"/>
              <a:ea typeface="Verdana" pitchFamily="34" charset="0"/>
              <a:cs typeface="Verdana" pitchFamily="34" charset="0"/>
            </a:endParaRPr>
          </a:p>
          <a:p>
            <a:pPr>
              <a:buFont typeface="Arial" charset="0"/>
              <a:buAutoNum type="arabicPeriod" startAt="2"/>
            </a:pPr>
            <a:r>
              <a:rPr lang="it-IT" altLang="it-IT" sz="1400" b="1" dirty="0">
                <a:latin typeface="Verdana" pitchFamily="34" charset="0"/>
                <a:ea typeface="Verdana" pitchFamily="34" charset="0"/>
                <a:cs typeface="Verdana" pitchFamily="34" charset="0"/>
              </a:rPr>
              <a:t>QUALI SONO LE VARIABILI SIGNIFICATIVE DA TENERE IN CONSIDERAZIONE NELLA SCELTA DEGLI STRUMENTI E DELLE PROCEDURE DI CUI SOPRA?</a:t>
            </a:r>
          </a:p>
          <a:p>
            <a:pPr>
              <a:buFont typeface="Arial" charset="0"/>
              <a:buNone/>
            </a:pPr>
            <a:endParaRPr lang="it-IT" altLang="it-IT" sz="1400" dirty="0">
              <a:latin typeface="Verdana" pitchFamily="34" charset="0"/>
              <a:ea typeface="Verdana" pitchFamily="34" charset="0"/>
              <a:cs typeface="Verdana" pitchFamily="34" charset="0"/>
            </a:endParaRPr>
          </a:p>
          <a:p>
            <a:pPr>
              <a:buFont typeface="Arial" charset="0"/>
              <a:buNone/>
            </a:pPr>
            <a:r>
              <a:rPr lang="it-IT" altLang="it-IT" sz="1400" b="1" dirty="0">
                <a:latin typeface="Verdana" pitchFamily="34" charset="0"/>
                <a:ea typeface="Verdana" pitchFamily="34" charset="0"/>
                <a:cs typeface="Verdana" pitchFamily="34" charset="0"/>
              </a:rPr>
              <a:t>	 </a:t>
            </a:r>
            <a:r>
              <a:rPr lang="it-IT" altLang="it-IT" sz="1400" b="1" i="1" dirty="0">
                <a:latin typeface="Verdana" pitchFamily="34" charset="0"/>
                <a:ea typeface="Verdana" pitchFamily="34" charset="0"/>
                <a:cs typeface="Verdana" pitchFamily="34" charset="0"/>
              </a:rPr>
              <a:t>SE NECESSARIO LA/IL PORTAVOCE DEL GRUPPO PUO’ CHIEDERE ULTERIORI ELEMENTI INFORMATIVI UTILI</a:t>
            </a:r>
            <a:endParaRPr lang="it-IT" altLang="it-IT" sz="1400" dirty="0">
              <a:latin typeface="Verdana" pitchFamily="34" charset="0"/>
              <a:ea typeface="Verdana" pitchFamily="34" charset="0"/>
              <a:cs typeface="Verdana" pitchFamily="34" charset="0"/>
            </a:endParaRPr>
          </a:p>
          <a:p>
            <a:pPr algn="ctr">
              <a:buFont typeface="Arial" charset="0"/>
              <a:buNone/>
            </a:pPr>
            <a:endParaRPr lang="it-IT" altLang="it-IT" sz="1200" b="1" dirty="0">
              <a:latin typeface="Verdana" pitchFamily="34" charset="0"/>
              <a:ea typeface="Verdana" pitchFamily="34" charset="0"/>
              <a:cs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lstStyle/>
          <a:p>
            <a:r>
              <a:rPr lang="it-IT" b="1" i="1" dirty="0" err="1"/>
              <a:t>QUINDI…</a:t>
            </a:r>
            <a:endParaRPr lang="it-IT" b="1" i="1" dirty="0"/>
          </a:p>
        </p:txBody>
      </p:sp>
      <p:sp>
        <p:nvSpPr>
          <p:cNvPr id="3" name="Segnaposto contenuto 2"/>
          <p:cNvSpPr>
            <a:spLocks noGrp="1"/>
          </p:cNvSpPr>
          <p:nvPr>
            <p:ph idx="1"/>
          </p:nvPr>
        </p:nvSpPr>
        <p:spPr/>
        <p:txBody>
          <a:bodyPr/>
          <a:lstStyle/>
          <a:p>
            <a:pPr algn="just"/>
            <a:r>
              <a:rPr lang="it-IT" sz="2800" b="1" dirty="0">
                <a:latin typeface="Arial" pitchFamily="34" charset="0"/>
                <a:cs typeface="Arial" pitchFamily="34" charset="0"/>
              </a:rPr>
              <a:t>Per dirlo quindi ancora in altro modo: l’esperto peritale dovrebbe essere in grado di descrivere tutte le manifestazioni e ramificazioni del danno in quella particolare persona, valutandone complessivamente l’entità e, possibilmente (ma qui si apre un capitolo molto controverso e delicato), la temporaneità o permanenza</a:t>
            </a:r>
            <a:r>
              <a:rPr lang="it-IT" sz="2800" dirty="0">
                <a:latin typeface="Arial" pitchFamily="34" charset="0"/>
                <a:cs typeface="Arial" pitchFamily="34" charset="0"/>
              </a:rPr>
              <a:t>.</a:t>
            </a:r>
          </a:p>
          <a:p>
            <a:pPr>
              <a:buNone/>
            </a:pPr>
            <a:br>
              <a:rPr lang="it-IT" dirty="0"/>
            </a:b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976664"/>
          </a:xfrm>
        </p:spPr>
        <p:txBody>
          <a:bodyPr/>
          <a:lstStyle/>
          <a:p>
            <a:pPr algn="just">
              <a:buNone/>
            </a:pPr>
            <a:r>
              <a:rPr lang="it-IT" sz="2400" dirty="0">
                <a:latin typeface="Arial" pitchFamily="34" charset="0"/>
                <a:cs typeface="Arial" pitchFamily="34" charset="0"/>
              </a:rPr>
              <a:t>    Il </a:t>
            </a:r>
            <a:r>
              <a:rPr lang="it-IT" sz="2400" b="1" dirty="0">
                <a:latin typeface="Arial" pitchFamily="34" charset="0"/>
                <a:cs typeface="Arial" pitchFamily="34" charset="0"/>
              </a:rPr>
              <a:t>lento sviluppo </a:t>
            </a:r>
            <a:r>
              <a:rPr lang="it-IT" sz="2400" dirty="0">
                <a:latin typeface="Arial" pitchFamily="34" charset="0"/>
                <a:cs typeface="Arial" pitchFamily="34" charset="0"/>
              </a:rPr>
              <a:t>di questa materia in ambito giurisprudenziale è in gran parte dovuto alla necessità di </a:t>
            </a:r>
            <a:r>
              <a:rPr lang="it-IT" sz="2400" b="1" dirty="0">
                <a:latin typeface="Arial" pitchFamily="34" charset="0"/>
                <a:cs typeface="Arial" pitchFamily="34" charset="0"/>
              </a:rPr>
              <a:t>arginare</a:t>
            </a:r>
            <a:r>
              <a:rPr lang="it-IT" sz="2400" dirty="0">
                <a:latin typeface="Arial" pitchFamily="34" charset="0"/>
                <a:cs typeface="Arial" pitchFamily="34" charset="0"/>
              </a:rPr>
              <a:t> preventivamente </a:t>
            </a:r>
            <a:r>
              <a:rPr lang="it-IT" sz="2400" b="1" dirty="0">
                <a:latin typeface="Arial" pitchFamily="34" charset="0"/>
                <a:cs typeface="Arial" pitchFamily="34" charset="0"/>
              </a:rPr>
              <a:t>richieste risarcitorie pretestuose</a:t>
            </a:r>
            <a:r>
              <a:rPr lang="it-IT" sz="2400" dirty="0">
                <a:latin typeface="Arial" pitchFamily="34" charset="0"/>
                <a:cs typeface="Arial" pitchFamily="34" charset="0"/>
              </a:rPr>
              <a:t>.</a:t>
            </a:r>
            <a:br>
              <a:rPr lang="it-IT" sz="2400" dirty="0">
                <a:latin typeface="Arial" pitchFamily="34" charset="0"/>
                <a:cs typeface="Arial" pitchFamily="34" charset="0"/>
              </a:rPr>
            </a:br>
            <a:r>
              <a:rPr lang="it-IT" sz="2400" dirty="0">
                <a:latin typeface="Arial" pitchFamily="34" charset="0"/>
                <a:cs typeface="Arial" pitchFamily="34" charset="0"/>
              </a:rPr>
              <a:t>Il problema del risarcimento del danno alla persona va inteso come un atto di giustizia che </a:t>
            </a:r>
            <a:r>
              <a:rPr lang="it-IT" sz="2400" b="1" dirty="0">
                <a:latin typeface="Arial" pitchFamily="34" charset="0"/>
                <a:cs typeface="Arial" pitchFamily="34" charset="0"/>
              </a:rPr>
              <a:t>tuteli le condizioni di compromissione dell’integrità psico-fisica, in seguito ad un evento lesivo dell’equilibrio psicologico e della vita relazionale</a:t>
            </a:r>
            <a:r>
              <a:rPr lang="it-IT" sz="2400" dirty="0">
                <a:latin typeface="Arial" pitchFamily="34" charset="0"/>
                <a:cs typeface="Arial" pitchFamily="34" charset="0"/>
              </a:rPr>
              <a:t>.</a:t>
            </a:r>
            <a:br>
              <a:rPr lang="it-IT" sz="2400" dirty="0">
                <a:latin typeface="Arial" pitchFamily="34" charset="0"/>
                <a:cs typeface="Arial" pitchFamily="34" charset="0"/>
              </a:rPr>
            </a:br>
            <a:r>
              <a:rPr lang="it-IT" sz="2400" dirty="0">
                <a:latin typeface="Arial" pitchFamily="34" charset="0"/>
                <a:cs typeface="Arial" pitchFamily="34" charset="0"/>
              </a:rPr>
              <a:t>Il risarcimento non può riparare completamente quanto subito ripristinando le condizioni antecedenti, è inteso piuttosto come un </a:t>
            </a:r>
            <a:r>
              <a:rPr lang="it-IT" sz="2400" b="1" dirty="0">
                <a:latin typeface="Arial" pitchFamily="34" charset="0"/>
                <a:cs typeface="Arial" pitchFamily="34" charset="0"/>
              </a:rPr>
              <a:t>atto consolatorio</a:t>
            </a:r>
            <a:r>
              <a:rPr lang="it-IT" sz="2400" dirty="0">
                <a:latin typeface="Arial" pitchFamily="34" charset="0"/>
                <a:cs typeface="Arial" pitchFamily="34" charset="0"/>
              </a:rPr>
              <a:t>. A questo proposito ben si presta l’interpretazione del diritto romano che sostituisce il termine </a:t>
            </a:r>
            <a:r>
              <a:rPr lang="it-IT" sz="2400" i="1" dirty="0">
                <a:latin typeface="Arial" pitchFamily="34" charset="0"/>
                <a:cs typeface="Arial" pitchFamily="34" charset="0"/>
              </a:rPr>
              <a:t>risarcimento</a:t>
            </a:r>
            <a:r>
              <a:rPr lang="it-IT" sz="2400" dirty="0">
                <a:latin typeface="Arial" pitchFamily="34" charset="0"/>
                <a:cs typeface="Arial" pitchFamily="34" charset="0"/>
              </a:rPr>
              <a:t> con </a:t>
            </a:r>
            <a:r>
              <a:rPr lang="it-IT" sz="2400" i="1" dirty="0">
                <a:latin typeface="Arial" pitchFamily="34" charset="0"/>
                <a:cs typeface="Arial" pitchFamily="34" charset="0"/>
              </a:rPr>
              <a:t>sanzione</a:t>
            </a:r>
            <a:r>
              <a:rPr lang="it-IT" sz="2400" dirty="0">
                <a:latin typeface="Arial" pitchFamily="34" charset="0"/>
                <a:cs typeface="Arial" pitchFamily="34" charset="0"/>
              </a:rPr>
              <a:t>, perché </a:t>
            </a:r>
            <a:r>
              <a:rPr lang="it-IT" sz="2400" i="1" dirty="0">
                <a:latin typeface="Arial" pitchFamily="34" charset="0"/>
                <a:cs typeface="Arial" pitchFamily="34" charset="0"/>
              </a:rPr>
              <a:t>“non può essere dato un risarcimento per ciò che non è risarcibile”</a:t>
            </a:r>
            <a:r>
              <a:rPr lang="it-IT" sz="2400" dirty="0">
                <a:latin typeface="Arial" pitchFamily="34" charset="0"/>
                <a:cs typeface="Arial" pitchFamily="34" charset="0"/>
              </a:rPr>
              <a:t>.</a:t>
            </a:r>
            <a:br>
              <a:rPr lang="it-IT" dirty="0"/>
            </a:b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6120680"/>
          </a:xfrm>
        </p:spPr>
        <p:txBody>
          <a:bodyPr/>
          <a:lstStyle/>
          <a:p>
            <a:pPr algn="just"/>
            <a:r>
              <a:rPr lang="it-IT" sz="2000" dirty="0">
                <a:latin typeface="Arial" pitchFamily="34" charset="0"/>
                <a:cs typeface="Arial" pitchFamily="34" charset="0"/>
              </a:rPr>
              <a:t>Se da un lato la valutazione del danno psichico vede una </a:t>
            </a:r>
            <a:r>
              <a:rPr lang="it-IT" sz="2000" b="1" dirty="0">
                <a:latin typeface="Arial" pitchFamily="34" charset="0"/>
                <a:cs typeface="Arial" pitchFamily="34" charset="0"/>
              </a:rPr>
              <a:t>diatriba storica fra diritto e psicologia</a:t>
            </a:r>
            <a:r>
              <a:rPr lang="it-IT" sz="2000" dirty="0">
                <a:latin typeface="Arial" pitchFamily="34" charset="0"/>
                <a:cs typeface="Arial" pitchFamily="34" charset="0"/>
              </a:rPr>
              <a:t>, dall’altro il diritto deve costantemente confrontarsi con l’evoluzione della cultura sociale in relazione alla sensibilità che la società mostra rispetto a tematiche emergenti: </a:t>
            </a:r>
          </a:p>
          <a:p>
            <a:pPr algn="just"/>
            <a:r>
              <a:rPr lang="it-IT" sz="2000" b="1" dirty="0">
                <a:latin typeface="Arial" pitchFamily="34" charset="0"/>
                <a:cs typeface="Arial" pitchFamily="34" charset="0"/>
              </a:rPr>
              <a:t>richieste di risarcimento acustico e ambientale</a:t>
            </a:r>
            <a:r>
              <a:rPr lang="it-IT" sz="2000" dirty="0">
                <a:latin typeface="Arial" pitchFamily="34" charset="0"/>
                <a:cs typeface="Arial" pitchFamily="34" charset="0"/>
              </a:rPr>
              <a:t>, </a:t>
            </a:r>
            <a:r>
              <a:rPr lang="it-IT" sz="2000" b="1" dirty="0">
                <a:latin typeface="Arial" pitchFamily="34" charset="0"/>
                <a:cs typeface="Arial" pitchFamily="34" charset="0"/>
              </a:rPr>
              <a:t>mobbing/</a:t>
            </a:r>
            <a:r>
              <a:rPr lang="it-IT" sz="2000" b="1" dirty="0" err="1">
                <a:latin typeface="Arial" pitchFamily="34" charset="0"/>
                <a:cs typeface="Arial" pitchFamily="34" charset="0"/>
              </a:rPr>
              <a:t>bossing</a:t>
            </a:r>
            <a:r>
              <a:rPr lang="it-IT" sz="2000" b="1" dirty="0">
                <a:latin typeface="Arial" pitchFamily="34" charset="0"/>
                <a:cs typeface="Arial" pitchFamily="34" charset="0"/>
              </a:rPr>
              <a:t> sul lavoro</a:t>
            </a:r>
            <a:r>
              <a:rPr lang="it-IT" sz="2000" dirty="0">
                <a:latin typeface="Arial" pitchFamily="34" charset="0"/>
                <a:cs typeface="Arial" pitchFamily="34" charset="0"/>
              </a:rPr>
              <a:t>, </a:t>
            </a:r>
            <a:r>
              <a:rPr lang="it-IT" sz="2000" b="1" dirty="0">
                <a:latin typeface="Arial" pitchFamily="34" charset="0"/>
                <a:cs typeface="Arial" pitchFamily="34" charset="0"/>
              </a:rPr>
              <a:t>errori di natura </a:t>
            </a:r>
            <a:r>
              <a:rPr lang="it-IT" sz="2000" b="1" dirty="0" err="1">
                <a:latin typeface="Arial" pitchFamily="34" charset="0"/>
                <a:cs typeface="Arial" pitchFamily="34" charset="0"/>
              </a:rPr>
              <a:t>medico-chirugica</a:t>
            </a:r>
            <a:r>
              <a:rPr lang="it-IT" sz="2000" dirty="0">
                <a:latin typeface="Arial" pitchFamily="34" charset="0"/>
                <a:cs typeface="Arial" pitchFamily="34" charset="0"/>
              </a:rPr>
              <a:t> e </a:t>
            </a:r>
            <a:r>
              <a:rPr lang="it-IT" sz="2000" b="1" dirty="0">
                <a:latin typeface="Arial" pitchFamily="34" charset="0"/>
                <a:cs typeface="Arial" pitchFamily="34" charset="0"/>
              </a:rPr>
              <a:t>incidenti stradali </a:t>
            </a:r>
            <a:r>
              <a:rPr lang="it-IT" sz="2000" dirty="0">
                <a:latin typeface="Arial" pitchFamily="34" charset="0"/>
                <a:cs typeface="Arial" pitchFamily="34" charset="0"/>
              </a:rPr>
              <a:t>costituiscono la casistica di risarcimenti più numerosa.</a:t>
            </a:r>
            <a:br>
              <a:rPr lang="it-IT" sz="2000" dirty="0">
                <a:latin typeface="Arial" pitchFamily="34" charset="0"/>
                <a:cs typeface="Arial" pitchFamily="34" charset="0"/>
              </a:rPr>
            </a:br>
            <a:r>
              <a:rPr lang="it-IT" sz="2000" dirty="0">
                <a:latin typeface="Arial" pitchFamily="34" charset="0"/>
                <a:cs typeface="Arial" pitchFamily="34" charset="0"/>
              </a:rPr>
              <a:t>La nozione di danno psichico, viene citata per la prima volta in materia giuridica con la sentenza del 1986 (Corte Cost. 184/1986) con la definizione di </a:t>
            </a:r>
            <a:r>
              <a:rPr lang="it-IT" sz="2000" i="1" dirty="0">
                <a:latin typeface="Arial" pitchFamily="34" charset="0"/>
                <a:cs typeface="Arial" pitchFamily="34" charset="0"/>
              </a:rPr>
              <a:t>“lesione all’integrità psico-fisica della persona”</a:t>
            </a:r>
            <a:r>
              <a:rPr lang="it-IT" sz="2000" dirty="0">
                <a:latin typeface="Arial" pitchFamily="34" charset="0"/>
                <a:cs typeface="Arial" pitchFamily="34" charset="0"/>
              </a:rPr>
              <a:t>, che sottolinea non solo la dimensione fisica del soggetto leso, ma anche quella psichica. La conseguente genericità della norma ha prodotto negli ultimi anni battaglie interpretative sulla nozione di danno, secondo un orientamento che distingueva fra danno patrimoniale, biologico e morale. In particolare, in sede di giudizio la risarcibilità del danno morale era prevista solo se l’evento causa del danno costituiva reato (art. 2059 c.c.).</a:t>
            </a:r>
            <a:br>
              <a:rPr lang="it-IT" dirty="0"/>
            </a:b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lstStyle/>
          <a:p>
            <a:pPr algn="just"/>
            <a:r>
              <a:rPr lang="it-IT" sz="2400" dirty="0">
                <a:latin typeface="Arial" pitchFamily="34" charset="0"/>
                <a:cs typeface="Arial" pitchFamily="34" charset="0"/>
              </a:rPr>
              <a:t>La </a:t>
            </a:r>
            <a:r>
              <a:rPr lang="it-IT" sz="2400" b="1" dirty="0">
                <a:latin typeface="Arial" pitchFamily="34" charset="0"/>
                <a:cs typeface="Arial" pitchFamily="34" charset="0"/>
              </a:rPr>
              <a:t>svolta</a:t>
            </a:r>
            <a:r>
              <a:rPr lang="it-IT" sz="2400" dirty="0">
                <a:latin typeface="Arial" pitchFamily="34" charset="0"/>
                <a:cs typeface="Arial" pitchFamily="34" charset="0"/>
              </a:rPr>
              <a:t> arriva nel 2003 con le sentenze della Corte di Cassazione (8827-8828) e della Corte Costituzionale (233) con il ricollocamento del concetto di danno.</a:t>
            </a:r>
          </a:p>
          <a:p>
            <a:pPr algn="just">
              <a:buNone/>
            </a:pPr>
            <a:br>
              <a:rPr lang="it-IT" sz="2400" dirty="0">
                <a:latin typeface="Arial" pitchFamily="34" charset="0"/>
                <a:cs typeface="Arial" pitchFamily="34" charset="0"/>
              </a:rPr>
            </a:br>
            <a:r>
              <a:rPr lang="it-IT" sz="2400" dirty="0">
                <a:latin typeface="Arial" pitchFamily="34" charset="0"/>
                <a:cs typeface="Arial" pitchFamily="34" charset="0"/>
              </a:rPr>
              <a:t>Il danno diviene risarcibile </a:t>
            </a:r>
            <a:r>
              <a:rPr lang="it-IT" sz="2400" b="1" dirty="0">
                <a:latin typeface="Arial" pitchFamily="34" charset="0"/>
                <a:cs typeface="Arial" pitchFamily="34" charset="0"/>
              </a:rPr>
              <a:t>anche se il fatto non costituisce reato</a:t>
            </a:r>
            <a:r>
              <a:rPr lang="it-IT" sz="2400" dirty="0">
                <a:latin typeface="Arial" pitchFamily="34" charset="0"/>
                <a:cs typeface="Arial" pitchFamily="34" charset="0"/>
              </a:rPr>
              <a:t>, quindi anche se conseguenza di </a:t>
            </a:r>
            <a:r>
              <a:rPr lang="it-IT" sz="2400" b="1" dirty="0">
                <a:latin typeface="Arial" pitchFamily="34" charset="0"/>
                <a:cs typeface="Arial" pitchFamily="34" charset="0"/>
              </a:rPr>
              <a:t>negligenza o responsabilità oggettiva</a:t>
            </a:r>
            <a:r>
              <a:rPr lang="it-IT" sz="2400" dirty="0">
                <a:latin typeface="Arial" pitchFamily="34" charset="0"/>
                <a:cs typeface="Arial" pitchFamily="34" charset="0"/>
              </a:rPr>
              <a:t>.</a:t>
            </a:r>
            <a:br>
              <a:rPr lang="it-IT" sz="2400" dirty="0">
                <a:latin typeface="Arial" pitchFamily="34" charset="0"/>
                <a:cs typeface="Arial" pitchFamily="34" charset="0"/>
              </a:rPr>
            </a:br>
            <a:r>
              <a:rPr lang="it-IT" sz="2400" dirty="0">
                <a:latin typeface="Arial" pitchFamily="34" charset="0"/>
                <a:cs typeface="Arial" pitchFamily="34" charset="0"/>
              </a:rPr>
              <a:t>Vengono finalmente prese in considerazione quelle forme di danno alla persona per natura diverse dal danno patrimoniale, ad es. </a:t>
            </a:r>
            <a:br>
              <a:rPr lang="it-IT" sz="2400" dirty="0">
                <a:latin typeface="Arial" pitchFamily="34" charset="0"/>
                <a:cs typeface="Arial" pitchFamily="34" charset="0"/>
              </a:rPr>
            </a:br>
            <a:r>
              <a:rPr lang="it-IT" sz="2400" dirty="0">
                <a:latin typeface="Arial" pitchFamily="34" charset="0"/>
                <a:cs typeface="Arial" pitchFamily="34" charset="0"/>
              </a:rPr>
              <a:t>il danno alla sfera affettiva e sessuale, il danno estetico, il danno alla vita di relazione, il danno alla capacità lavorativa, oltre naturalmente alle violazioni dell’integrità psico-fisica.</a:t>
            </a:r>
          </a:p>
          <a:p>
            <a:pPr>
              <a:buNone/>
            </a:pPr>
            <a:br>
              <a:rPr lang="it-IT" dirty="0"/>
            </a:b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904656"/>
          </a:xfrm>
        </p:spPr>
        <p:txBody>
          <a:bodyPr/>
          <a:lstStyle/>
          <a:p>
            <a:pPr algn="just"/>
            <a:r>
              <a:rPr lang="it-IT" sz="1800" dirty="0">
                <a:latin typeface="Arial" pitchFamily="34" charset="0"/>
                <a:cs typeface="Arial" pitchFamily="34" charset="0"/>
              </a:rPr>
              <a:t>Il </a:t>
            </a:r>
            <a:r>
              <a:rPr lang="it-IT" sz="1800" b="1" dirty="0">
                <a:latin typeface="Arial" pitchFamily="34" charset="0"/>
                <a:cs typeface="Arial" pitchFamily="34" charset="0"/>
              </a:rPr>
              <a:t>danno biologico</a:t>
            </a:r>
            <a:r>
              <a:rPr lang="it-IT" sz="1800" dirty="0">
                <a:latin typeface="Arial" pitchFamily="34" charset="0"/>
                <a:cs typeface="Arial" pitchFamily="34" charset="0"/>
              </a:rPr>
              <a:t> di natura psicologica, o danno psicologico, </a:t>
            </a:r>
            <a:r>
              <a:rPr lang="it-IT" sz="1800" i="1" dirty="0">
                <a:latin typeface="Arial" pitchFamily="34" charset="0"/>
                <a:cs typeface="Arial" pitchFamily="34" charset="0"/>
              </a:rPr>
              <a:t>“consiste in una patologia psichica o in una lesione dell’integrità psicofisica, che insorge dopo un evento traumatico o un logoramento sistematico di una certa entità,  di natura dolosa o colposa; che si manifesta attraverso sintomi e che si stabilizzano, a seconda del tipo di evento, in un periodo variabile da uno a due anni”</a:t>
            </a:r>
            <a:r>
              <a:rPr lang="it-IT" sz="1800" dirty="0">
                <a:latin typeface="Arial" pitchFamily="34" charset="0"/>
                <a:cs typeface="Arial" pitchFamily="34" charset="0"/>
              </a:rPr>
              <a:t> (</a:t>
            </a:r>
            <a:r>
              <a:rPr lang="it-IT" sz="1800" dirty="0" err="1">
                <a:latin typeface="Arial" pitchFamily="34" charset="0"/>
                <a:cs typeface="Arial" pitchFamily="34" charset="0"/>
              </a:rPr>
              <a:t>Pajardi</a:t>
            </a:r>
            <a:r>
              <a:rPr lang="it-IT" sz="1800" dirty="0">
                <a:latin typeface="Arial" pitchFamily="34" charset="0"/>
                <a:cs typeface="Arial" pitchFamily="34" charset="0"/>
              </a:rPr>
              <a:t>, Macrì, </a:t>
            </a:r>
            <a:r>
              <a:rPr lang="it-IT" sz="1800" dirty="0" err="1">
                <a:latin typeface="Arial" pitchFamily="34" charset="0"/>
                <a:cs typeface="Arial" pitchFamily="34" charset="0"/>
              </a:rPr>
              <a:t>Merzagora</a:t>
            </a:r>
            <a:r>
              <a:rPr lang="it-IT" sz="1800" dirty="0">
                <a:latin typeface="Arial" pitchFamily="34" charset="0"/>
                <a:cs typeface="Arial" pitchFamily="34" charset="0"/>
              </a:rPr>
              <a:t> </a:t>
            </a:r>
            <a:r>
              <a:rPr lang="it-IT" sz="1800" dirty="0" err="1">
                <a:latin typeface="Arial" pitchFamily="34" charset="0"/>
                <a:cs typeface="Arial" pitchFamily="34" charset="0"/>
              </a:rPr>
              <a:t>Betsos</a:t>
            </a:r>
            <a:r>
              <a:rPr lang="it-IT" sz="1800" dirty="0">
                <a:latin typeface="Arial" pitchFamily="34" charset="0"/>
                <a:cs typeface="Arial" pitchFamily="34" charset="0"/>
              </a:rPr>
              <a:t>, 2006).</a:t>
            </a:r>
          </a:p>
          <a:p>
            <a:pPr algn="just"/>
            <a:r>
              <a:rPr lang="it-IT" sz="1800" dirty="0">
                <a:latin typeface="Arial" pitchFamily="34" charset="0"/>
                <a:cs typeface="Arial" pitchFamily="34" charset="0"/>
              </a:rPr>
              <a:t>Il danno biologico è un danno primario, rappresenta il primo effetto pregiudizievole del fatto illecito. Da questa enunciazione si desumono due sostanziali conseguenze: ogni danno, fisico o psichico, con rilievo giuridico costituisce un danno biologico, in assenza di lesioni fisiche o psichiche alla persona non ci sarà danno biologico.</a:t>
            </a:r>
          </a:p>
          <a:p>
            <a:pPr algn="just"/>
            <a:r>
              <a:rPr lang="it-IT" sz="1800" dirty="0">
                <a:latin typeface="Arial" pitchFamily="34" charset="0"/>
                <a:cs typeface="Arial" pitchFamily="34" charset="0"/>
              </a:rPr>
              <a:t>Il </a:t>
            </a:r>
            <a:r>
              <a:rPr lang="it-IT" sz="1800">
                <a:latin typeface="Arial" pitchFamily="34" charset="0"/>
                <a:cs typeface="Arial" pitchFamily="34" charset="0"/>
              </a:rPr>
              <a:t>danno biologico </a:t>
            </a:r>
            <a:r>
              <a:rPr lang="it-IT" sz="1800" dirty="0">
                <a:latin typeface="Arial" pitchFamily="34" charset="0"/>
                <a:cs typeface="Arial" pitchFamily="34" charset="0"/>
              </a:rPr>
              <a:t>si prospetta come </a:t>
            </a:r>
            <a:r>
              <a:rPr lang="it-IT" sz="1800" b="1" dirty="0">
                <a:latin typeface="Arial" pitchFamily="34" charset="0"/>
                <a:cs typeface="Arial" pitchFamily="34" charset="0"/>
              </a:rPr>
              <a:t>danno alla salute</a:t>
            </a:r>
            <a:r>
              <a:rPr lang="it-IT" sz="1800" dirty="0">
                <a:latin typeface="Arial" pitchFamily="34" charset="0"/>
                <a:cs typeface="Arial" pitchFamily="34" charset="0"/>
              </a:rPr>
              <a:t> (art. 32 Cost.) che </a:t>
            </a:r>
            <a:r>
              <a:rPr lang="it-IT" sz="1800" b="1" dirty="0">
                <a:latin typeface="Arial" pitchFamily="34" charset="0"/>
                <a:cs typeface="Arial" pitchFamily="34" charset="0"/>
              </a:rPr>
              <a:t>da un punto di vista psicologico va ben oltre la nozione di tipo medico, bensì sottolinea l’articolazione del rapporto tra individuo e contesto</a:t>
            </a:r>
            <a:r>
              <a:rPr lang="it-IT" sz="1800" dirty="0">
                <a:latin typeface="Arial" pitchFamily="34" charset="0"/>
                <a:cs typeface="Arial" pitchFamily="34" charset="0"/>
              </a:rPr>
              <a:t>.</a:t>
            </a:r>
            <a:br>
              <a:rPr lang="it-IT" sz="1800" dirty="0">
                <a:latin typeface="Arial" pitchFamily="34" charset="0"/>
                <a:cs typeface="Arial" pitchFamily="34" charset="0"/>
              </a:rPr>
            </a:br>
            <a:r>
              <a:rPr lang="it-IT" sz="1800" dirty="0">
                <a:latin typeface="Arial" pitchFamily="34" charset="0"/>
                <a:cs typeface="Arial" pitchFamily="34" charset="0"/>
              </a:rPr>
              <a:t>Si configura così un danno in riferimento ad un </a:t>
            </a:r>
            <a:r>
              <a:rPr lang="it-IT" sz="1800" b="1" dirty="0">
                <a:latin typeface="Arial" pitchFamily="34" charset="0"/>
                <a:cs typeface="Arial" pitchFamily="34" charset="0"/>
              </a:rPr>
              <a:t>concetto di salute in senso lato</a:t>
            </a:r>
            <a:r>
              <a:rPr lang="it-IT" sz="1800" dirty="0">
                <a:latin typeface="Arial" pitchFamily="34" charset="0"/>
                <a:cs typeface="Arial" pitchFamily="34" charset="0"/>
              </a:rPr>
              <a:t>, ben oltre la categoria del danno patrimoniale che sottintende l’attitudine dell’individuo a produrre reddito.</a:t>
            </a:r>
            <a:br>
              <a:rPr lang="it-IT" sz="1800" dirty="0">
                <a:latin typeface="Arial" pitchFamily="34" charset="0"/>
                <a:cs typeface="Arial" pitchFamily="34" charset="0"/>
              </a:rPr>
            </a:br>
            <a:r>
              <a:rPr lang="it-IT" sz="1800" dirty="0">
                <a:latin typeface="Arial" pitchFamily="34" charset="0"/>
                <a:cs typeface="Arial" pitchFamily="34" charset="0"/>
              </a:rPr>
              <a:t>L’introduzione del danno non patrimoniale e nello specifico del danno biologico di natura psicologica  colma le lacune del danno morale che per il suo carattere </a:t>
            </a:r>
            <a:r>
              <a:rPr lang="it-IT" sz="1800" i="1" dirty="0">
                <a:latin typeface="Arial" pitchFamily="34" charset="0"/>
                <a:cs typeface="Arial" pitchFamily="34" charset="0"/>
              </a:rPr>
              <a:t>“transeunte”</a:t>
            </a:r>
            <a:r>
              <a:rPr lang="it-IT" sz="1800" dirty="0">
                <a:latin typeface="Arial" pitchFamily="34" charset="0"/>
                <a:cs typeface="Arial" pitchFamily="34" charset="0"/>
              </a:rPr>
              <a:t> non considera eventuali  modificazioni permanenti dell’equilibrio psico-fisico della vittima del reato.</a:t>
            </a:r>
            <a:br>
              <a:rPr lang="it-IT" sz="1800" dirty="0"/>
            </a:br>
            <a:endParaRPr lang="it-IT" sz="1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2999</TotalTime>
  <Words>3514</Words>
  <Application>Microsoft Office PowerPoint</Application>
  <PresentationFormat>Presentazione su schermo (4:3)</PresentationFormat>
  <Paragraphs>315</Paragraphs>
  <Slides>40</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40</vt:i4>
      </vt:variant>
    </vt:vector>
  </HeadingPairs>
  <TitlesOfParts>
    <vt:vector size="44" baseType="lpstr">
      <vt:lpstr>Arial</vt:lpstr>
      <vt:lpstr>Calibri</vt:lpstr>
      <vt:lpstr>Verdana</vt:lpstr>
      <vt:lpstr>Tema di Office</vt:lpstr>
      <vt:lpstr>Presentazione standard di PowerPoint</vt:lpstr>
      <vt:lpstr>Presentazione standard di PowerPoint</vt:lpstr>
      <vt:lpstr>Presentazione standard di PowerPoint</vt:lpstr>
      <vt:lpstr>Presentazione standard di PowerPoint</vt:lpstr>
      <vt:lpstr>QUINDI…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BERGONZI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BERGONZI</dc:creator>
  <cp:lastModifiedBy>Robert</cp:lastModifiedBy>
  <cp:revision>369</cp:revision>
  <dcterms:created xsi:type="dcterms:W3CDTF">2014-04-16T09:07:20Z</dcterms:created>
  <dcterms:modified xsi:type="dcterms:W3CDTF">2018-03-06T12:07:03Z</dcterms:modified>
</cp:coreProperties>
</file>